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5" r:id="rId1"/>
  </p:sldMasterIdLst>
  <p:notesMasterIdLst>
    <p:notesMasterId r:id="rId40"/>
  </p:notesMasterIdLst>
  <p:handoutMasterIdLst>
    <p:handoutMasterId r:id="rId41"/>
  </p:handoutMasterIdLst>
  <p:sldIdLst>
    <p:sldId id="256" r:id="rId2"/>
    <p:sldId id="262" r:id="rId3"/>
    <p:sldId id="263" r:id="rId4"/>
    <p:sldId id="264" r:id="rId5"/>
    <p:sldId id="266" r:id="rId6"/>
    <p:sldId id="267" r:id="rId7"/>
    <p:sldId id="268" r:id="rId8"/>
    <p:sldId id="269" r:id="rId9"/>
    <p:sldId id="265" r:id="rId10"/>
    <p:sldId id="270" r:id="rId11"/>
    <p:sldId id="293" r:id="rId12"/>
    <p:sldId id="271" r:id="rId13"/>
    <p:sldId id="272" r:id="rId14"/>
    <p:sldId id="295" r:id="rId15"/>
    <p:sldId id="294" r:id="rId16"/>
    <p:sldId id="275" r:id="rId17"/>
    <p:sldId id="276" r:id="rId18"/>
    <p:sldId id="277" r:id="rId19"/>
    <p:sldId id="278" r:id="rId20"/>
    <p:sldId id="279" r:id="rId21"/>
    <p:sldId id="296" r:id="rId22"/>
    <p:sldId id="297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73" r:id="rId37"/>
    <p:sldId id="274" r:id="rId38"/>
    <p:sldId id="261" r:id="rId39"/>
  </p:sldIdLst>
  <p:sldSz cx="9144000" cy="6858000" type="screen4x3"/>
  <p:notesSz cx="6797675" cy="99266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buChar char="•"/>
      <a:defRPr sz="2000" kern="1200">
        <a:solidFill>
          <a:schemeClr val="tx1"/>
        </a:solidFill>
        <a:latin typeface="Arial Unicode MS" pitchFamily="34" charset="-128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Char char="•"/>
      <a:defRPr sz="2000" kern="1200">
        <a:solidFill>
          <a:schemeClr val="tx1"/>
        </a:solidFill>
        <a:latin typeface="Arial Unicode MS" pitchFamily="34" charset="-128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Char char="•"/>
      <a:defRPr sz="2000" kern="1200">
        <a:solidFill>
          <a:schemeClr val="tx1"/>
        </a:solidFill>
        <a:latin typeface="Arial Unicode MS" pitchFamily="34" charset="-128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Char char="•"/>
      <a:defRPr sz="2000" kern="1200">
        <a:solidFill>
          <a:schemeClr val="tx1"/>
        </a:solidFill>
        <a:latin typeface="Arial Unicode MS" pitchFamily="34" charset="-128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Char char="•"/>
      <a:defRPr sz="2000" kern="1200">
        <a:solidFill>
          <a:schemeClr val="tx1"/>
        </a:solidFill>
        <a:latin typeface="Arial Unicode MS" pitchFamily="34" charset="-128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 Unicode MS" pitchFamily="34" charset="-128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 Unicode MS" pitchFamily="34" charset="-128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 Unicode MS" pitchFamily="34" charset="-128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 Unicode MS" pitchFamily="34" charset="-128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-Benutzer" initials="W" lastIdx="1" clrIdx="0">
    <p:extLst>
      <p:ext uri="{19B8F6BF-5375-455C-9EA6-DF929625EA0E}">
        <p15:presenceInfo xmlns:p15="http://schemas.microsoft.com/office/powerpoint/2012/main" userId="Windows-Benutz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CC49C"/>
    <a:srgbClr val="E5F3DF"/>
    <a:srgbClr val="FFFFCC"/>
    <a:srgbClr val="B3DCA0"/>
    <a:srgbClr val="ABCCF7"/>
    <a:srgbClr val="D6E6FB"/>
    <a:srgbClr val="84B2F0"/>
    <a:srgbClr val="00CC99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9" autoAdjust="0"/>
    <p:restoredTop sz="94343" autoAdjust="0"/>
  </p:normalViewPr>
  <p:slideViewPr>
    <p:cSldViewPr>
      <p:cViewPr varScale="1">
        <p:scale>
          <a:sx n="117" d="100"/>
          <a:sy n="117" d="100"/>
        </p:scale>
        <p:origin x="168" y="3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2166" y="10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7607" cy="497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77" tIns="46538" rIns="93077" bIns="46538" numCol="1" anchor="t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1200" smtClean="0">
                <a:solidFill>
                  <a:srgbClr val="00254F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068" y="1"/>
            <a:ext cx="2947607" cy="497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77" tIns="46538" rIns="93077" bIns="46538" numCol="1" anchor="t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200" b="1" smtClean="0">
                <a:solidFill>
                  <a:srgbClr val="00254F"/>
                </a:solidFill>
                <a:latin typeface="Arial" charset="0"/>
              </a:defRPr>
            </a:lvl1pPr>
          </a:lstStyle>
          <a:p>
            <a:pPr>
              <a:defRPr/>
            </a:pPr>
            <a:fld id="{50C03596-6333-4715-9EFB-CF2DD9823A1E}" type="datetime1">
              <a:rPr lang="de-DE"/>
              <a:pPr>
                <a:defRPr/>
              </a:pPr>
              <a:t>18.01.23</a:t>
            </a:fld>
            <a:endParaRPr lang="de-DE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857"/>
            <a:ext cx="4135740" cy="497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77" tIns="46538" rIns="93077" bIns="46538" numCol="1" anchor="b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1200" b="1" smtClean="0">
                <a:solidFill>
                  <a:srgbClr val="00254F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de-DE"/>
              <a:t>© s-lab @ Universität Paderborn  - http://s-lab.upb.de</a:t>
            </a:r>
          </a:p>
        </p:txBody>
      </p:sp>
      <p:sp>
        <p:nvSpPr>
          <p:cNvPr id="368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797977" y="9428857"/>
            <a:ext cx="1999698" cy="497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77" tIns="46538" rIns="93077" bIns="46538" numCol="1" anchor="b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200" b="1" smtClean="0">
                <a:solidFill>
                  <a:srgbClr val="00254F"/>
                </a:solidFill>
                <a:latin typeface="Arial" charset="0"/>
              </a:defRPr>
            </a:lvl1pPr>
          </a:lstStyle>
          <a:p>
            <a:pPr>
              <a:defRPr/>
            </a:pPr>
            <a:fld id="{8F0430EF-DEA7-4491-B175-2AFDBDBA3811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pic>
        <p:nvPicPr>
          <p:cNvPr id="17414" name="Picture 6" descr="s-lab-logo1-f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102" y="49940"/>
            <a:ext cx="662237" cy="758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709439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7607" cy="497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77" tIns="46538" rIns="93077" bIns="46538" numCol="1" anchor="t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068" y="1"/>
            <a:ext cx="2947607" cy="497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77" tIns="46538" rIns="93077" bIns="46538" numCol="1" anchor="t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66F40F8D-8959-4126-A84D-9688C4D28AB0}" type="datetime1">
              <a:rPr lang="de-DE"/>
              <a:pPr>
                <a:defRPr/>
              </a:pPr>
              <a:t>18.01.23</a:t>
            </a:fld>
            <a:endParaRPr lang="en-US" dirty="0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4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5709" y="4715235"/>
            <a:ext cx="4986260" cy="4467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77" tIns="46538" rIns="93077" bIns="465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Klicken Sie, um die Textformatierung des Masters zu bearbeiten.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857"/>
            <a:ext cx="2947607" cy="497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77" tIns="46538" rIns="93077" bIns="46538" numCol="1" anchor="b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dirty="0"/>
              <a:t>© s-lab @ </a:t>
            </a:r>
            <a:r>
              <a:rPr lang="en-US" dirty="0" err="1"/>
              <a:t>Universität</a:t>
            </a:r>
            <a:r>
              <a:rPr lang="en-US" dirty="0"/>
              <a:t> Paderborn  - http://s-lab.upb.de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068" y="9428857"/>
            <a:ext cx="2947607" cy="497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77" tIns="46538" rIns="93077" bIns="46538" numCol="1" anchor="b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CF00C315-B110-4DDB-9E19-BBE34752D2AA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883064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66F40F8D-8959-4126-A84D-9688C4D28AB0}" type="datetime1">
              <a:rPr lang="de-DE" smtClean="0"/>
              <a:pPr>
                <a:defRPr/>
              </a:pPr>
              <a:t>18.01.23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s-lab @ Universität Paderborn  - http://s-lab.upb.de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00C315-B110-4DDB-9E19-BBE34752D2A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77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0" name="Rectangle 3"/>
          <p:cNvSpPr>
            <a:spLocks noGrp="1" noChangeArrowheads="1"/>
          </p:cNvSpPr>
          <p:nvPr userDrawn="1">
            <p:ph type="ctrTitle"/>
          </p:nvPr>
        </p:nvSpPr>
        <p:spPr>
          <a:xfrm>
            <a:off x="1952164" y="1340768"/>
            <a:ext cx="5572164" cy="1536526"/>
          </a:xfrm>
          <a:prstGeom prst="rect">
            <a:avLst/>
          </a:prstGeom>
        </p:spPr>
        <p:txBody>
          <a:bodyPr/>
          <a:lstStyle>
            <a:lvl1pPr>
              <a:defRPr sz="3200" b="0" smtClean="0">
                <a:solidFill>
                  <a:schemeClr val="tx1"/>
                </a:solidFill>
                <a:latin typeface="Arial Black" pitchFamily="34" charset="0"/>
              </a:defRPr>
            </a:lvl1pPr>
          </a:lstStyle>
          <a:p>
            <a:endParaRPr lang="de-DE" dirty="0"/>
          </a:p>
        </p:txBody>
      </p:sp>
      <p:grpSp>
        <p:nvGrpSpPr>
          <p:cNvPr id="28" name="Gruppieren 27"/>
          <p:cNvGrpSpPr/>
          <p:nvPr userDrawn="1"/>
        </p:nvGrpSpPr>
        <p:grpSpPr>
          <a:xfrm>
            <a:off x="0" y="142852"/>
            <a:ext cx="9136852" cy="200613"/>
            <a:chOff x="0" y="142852"/>
            <a:chExt cx="9136852" cy="200613"/>
          </a:xfrm>
        </p:grpSpPr>
        <p:sp>
          <p:nvSpPr>
            <p:cNvPr id="21" name="Rectangle 47"/>
            <p:cNvSpPr>
              <a:spLocks noChangeArrowheads="1"/>
            </p:cNvSpPr>
            <p:nvPr userDrawn="1"/>
          </p:nvSpPr>
          <p:spPr bwMode="auto">
            <a:xfrm flipH="1" flipV="1">
              <a:off x="0" y="142852"/>
              <a:ext cx="997741" cy="5076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Rectangle 47"/>
            <p:cNvSpPr>
              <a:spLocks noChangeArrowheads="1"/>
            </p:cNvSpPr>
            <p:nvPr userDrawn="1"/>
          </p:nvSpPr>
          <p:spPr bwMode="auto">
            <a:xfrm flipH="1" flipV="1">
              <a:off x="1990707" y="142852"/>
              <a:ext cx="7146145" cy="5113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 47"/>
            <p:cNvSpPr>
              <a:spLocks noChangeArrowheads="1"/>
            </p:cNvSpPr>
            <p:nvPr userDrawn="1"/>
          </p:nvSpPr>
          <p:spPr bwMode="auto">
            <a:xfrm rot="1829331" flipH="1" flipV="1">
              <a:off x="937467" y="291060"/>
              <a:ext cx="607239" cy="50024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6" name="Rectangle 47"/>
            <p:cNvSpPr>
              <a:spLocks noChangeArrowheads="1"/>
            </p:cNvSpPr>
            <p:nvPr userDrawn="1"/>
          </p:nvSpPr>
          <p:spPr bwMode="auto">
            <a:xfrm rot="19770669" flipV="1">
              <a:off x="1437533" y="293441"/>
              <a:ext cx="607239" cy="50024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Rectangle 23"/>
          <p:cNvSpPr>
            <a:spLocks noChangeArrowheads="1"/>
          </p:cNvSpPr>
          <p:nvPr userDrawn="1"/>
        </p:nvSpPr>
        <p:spPr bwMode="auto">
          <a:xfrm rot="10800000">
            <a:off x="1963265" y="3062676"/>
            <a:ext cx="5528498" cy="46800"/>
          </a:xfrm>
          <a:prstGeom prst="rect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/>
          </a:p>
        </p:txBody>
      </p:sp>
      <p:pic>
        <p:nvPicPr>
          <p:cNvPr id="18" name="Picture 2" descr="uni-logo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3662" y="5835672"/>
            <a:ext cx="2520950" cy="665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Textplatzhalt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1952164" y="3232800"/>
            <a:ext cx="1666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de-DE" sz="2000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/>
              <a:t>Vortragender</a:t>
            </a:r>
          </a:p>
        </p:txBody>
      </p:sp>
      <p:sp>
        <p:nvSpPr>
          <p:cNvPr id="33" name="Textplatzhalt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1952164" y="3634533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de-DE" sz="2000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/>
              <a:t>Datum</a:t>
            </a:r>
          </a:p>
        </p:txBody>
      </p:sp>
      <p:sp>
        <p:nvSpPr>
          <p:cNvPr id="35" name="Bildplatzhalter 34"/>
          <p:cNvSpPr>
            <a:spLocks noGrp="1"/>
          </p:cNvSpPr>
          <p:nvPr>
            <p:ph type="pic" sz="quarter" idx="12" hasCustomPrompt="1"/>
          </p:nvPr>
        </p:nvSpPr>
        <p:spPr>
          <a:xfrm>
            <a:off x="4643461" y="4884655"/>
            <a:ext cx="4286257" cy="1714512"/>
          </a:xfrm>
          <a:prstGeom prst="rect">
            <a:avLst/>
          </a:prstGeom>
        </p:spPr>
        <p:txBody>
          <a:bodyPr/>
          <a:lstStyle>
            <a:lvl1pPr>
              <a:buNone/>
              <a:defRPr lang="de-DE" sz="2000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de-DE" sz="2000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Logo Kooperationspartner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5877069"/>
            <a:ext cx="1691953" cy="640827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7158" y="214290"/>
            <a:ext cx="6715172" cy="500062"/>
          </a:xfrm>
          <a:prstGeom prst="rect">
            <a:avLst/>
          </a:prstGeom>
        </p:spPr>
        <p:txBody>
          <a:bodyPr/>
          <a:lstStyle>
            <a:lvl1pPr>
              <a:defRPr sz="2800" b="0">
                <a:solidFill>
                  <a:schemeClr val="tx1"/>
                </a:solidFill>
                <a:latin typeface="Arial Black" pitchFamily="34" charset="0"/>
              </a:defRPr>
            </a:lvl1pPr>
          </a:lstStyle>
          <a:p>
            <a:r>
              <a:rPr lang="de-DE"/>
              <a:t>Titel durch Klicken bearbeiten</a:t>
            </a:r>
            <a:endParaRPr lang="en-GB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357158" y="1285860"/>
            <a:ext cx="8429684" cy="521497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grpSp>
        <p:nvGrpSpPr>
          <p:cNvPr id="16" name="Gruppieren 15"/>
          <p:cNvGrpSpPr/>
          <p:nvPr userDrawn="1"/>
        </p:nvGrpSpPr>
        <p:grpSpPr>
          <a:xfrm flipH="1">
            <a:off x="0" y="799495"/>
            <a:ext cx="9136852" cy="51132"/>
            <a:chOff x="0" y="142852"/>
            <a:chExt cx="9136852" cy="51132"/>
          </a:xfrm>
        </p:grpSpPr>
        <p:sp>
          <p:nvSpPr>
            <p:cNvPr id="17" name="Rectangle 47"/>
            <p:cNvSpPr>
              <a:spLocks noChangeArrowheads="1"/>
            </p:cNvSpPr>
            <p:nvPr userDrawn="1"/>
          </p:nvSpPr>
          <p:spPr bwMode="auto">
            <a:xfrm flipH="1" flipV="1">
              <a:off x="0" y="142852"/>
              <a:ext cx="997741" cy="5076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8" name="Rectangle 47"/>
            <p:cNvSpPr>
              <a:spLocks noChangeArrowheads="1"/>
            </p:cNvSpPr>
            <p:nvPr userDrawn="1"/>
          </p:nvSpPr>
          <p:spPr bwMode="auto">
            <a:xfrm flipH="1" flipV="1">
              <a:off x="1990707" y="142852"/>
              <a:ext cx="7146145" cy="5113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Fußzeilenplatzhalter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buFontTx/>
              <a:buNone/>
            </a:pPr>
            <a:r>
              <a:rPr lang="de-DE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Titel des Vortrags  -  Vortragender  -  evtl. Anlass/Datum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Rectangle 47"/>
          <p:cNvSpPr>
            <a:spLocks noChangeArrowheads="1"/>
          </p:cNvSpPr>
          <p:nvPr userDrawn="1"/>
        </p:nvSpPr>
        <p:spPr bwMode="auto">
          <a:xfrm flipV="1">
            <a:off x="7131030" y="799495"/>
            <a:ext cx="1041370" cy="5076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34" y="214290"/>
            <a:ext cx="1008112" cy="38182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7158" y="214290"/>
            <a:ext cx="6715172" cy="500062"/>
          </a:xfrm>
          <a:prstGeom prst="rect">
            <a:avLst/>
          </a:prstGeom>
        </p:spPr>
        <p:txBody>
          <a:bodyPr/>
          <a:lstStyle>
            <a:lvl1pPr>
              <a:defRPr sz="2800" b="0">
                <a:solidFill>
                  <a:schemeClr val="tx1"/>
                </a:solidFill>
                <a:latin typeface="Arial Black" pitchFamily="34" charset="0"/>
              </a:defRPr>
            </a:lvl1pPr>
          </a:lstStyle>
          <a:p>
            <a:r>
              <a:rPr lang="de-DE"/>
              <a:t>Titel durch Klicken bearbeiten</a:t>
            </a:r>
            <a:endParaRPr lang="en-GB" dirty="0"/>
          </a:p>
        </p:txBody>
      </p:sp>
      <p:pic>
        <p:nvPicPr>
          <p:cNvPr id="9" name="Picture 13" descr="s-lab-logo1-fh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2826" y="45696"/>
            <a:ext cx="855966" cy="986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Gruppieren 15"/>
          <p:cNvGrpSpPr/>
          <p:nvPr userDrawn="1"/>
        </p:nvGrpSpPr>
        <p:grpSpPr>
          <a:xfrm flipH="1">
            <a:off x="0" y="799495"/>
            <a:ext cx="9136852" cy="200613"/>
            <a:chOff x="0" y="142852"/>
            <a:chExt cx="9136852" cy="200613"/>
          </a:xfrm>
        </p:grpSpPr>
        <p:sp>
          <p:nvSpPr>
            <p:cNvPr id="17" name="Rectangle 47"/>
            <p:cNvSpPr>
              <a:spLocks noChangeArrowheads="1"/>
            </p:cNvSpPr>
            <p:nvPr userDrawn="1"/>
          </p:nvSpPr>
          <p:spPr bwMode="auto">
            <a:xfrm flipH="1" flipV="1">
              <a:off x="0" y="142852"/>
              <a:ext cx="997741" cy="5076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8" name="Rectangle 47"/>
            <p:cNvSpPr>
              <a:spLocks noChangeArrowheads="1"/>
            </p:cNvSpPr>
            <p:nvPr userDrawn="1"/>
          </p:nvSpPr>
          <p:spPr bwMode="auto">
            <a:xfrm flipH="1" flipV="1">
              <a:off x="1990707" y="142852"/>
              <a:ext cx="7146145" cy="5113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47"/>
            <p:cNvSpPr>
              <a:spLocks noChangeArrowheads="1"/>
            </p:cNvSpPr>
            <p:nvPr userDrawn="1"/>
          </p:nvSpPr>
          <p:spPr bwMode="auto">
            <a:xfrm rot="1829331" flipH="1" flipV="1">
              <a:off x="937467" y="291060"/>
              <a:ext cx="607239" cy="50024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Rectangle 47"/>
            <p:cNvSpPr>
              <a:spLocks noChangeArrowheads="1"/>
            </p:cNvSpPr>
            <p:nvPr userDrawn="1"/>
          </p:nvSpPr>
          <p:spPr bwMode="auto">
            <a:xfrm rot="19770669" flipV="1">
              <a:off x="1437533" y="293441"/>
              <a:ext cx="607239" cy="50024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Fußzeilenplatzhalter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buFontTx/>
              <a:buNone/>
            </a:pPr>
            <a:r>
              <a:rPr lang="de-DE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Titel des Vortrags  -  Vortragender  -  evtl. Anlass/Datum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5442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1"/>
          <p:cNvSpPr txBox="1">
            <a:spLocks noChangeArrowheads="1"/>
          </p:cNvSpPr>
          <p:nvPr/>
        </p:nvSpPr>
        <p:spPr bwMode="auto">
          <a:xfrm>
            <a:off x="964381" y="3795789"/>
            <a:ext cx="3714776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2563" indent="-182563" algn="ctr">
              <a:buNone/>
            </a:pPr>
            <a:r>
              <a:rPr lang="en-US" sz="1600" b="0" dirty="0">
                <a:latin typeface="Arial Black" pitchFamily="34" charset="0"/>
              </a:rPr>
              <a:t>s-lab – Software Quality Lab</a:t>
            </a:r>
            <a:endParaRPr lang="en-US" sz="1600" dirty="0">
              <a:latin typeface="Arial" pitchFamily="34" charset="0"/>
              <a:cs typeface="Arial" pitchFamily="34" charset="0"/>
            </a:endParaRPr>
          </a:p>
          <a:p>
            <a:pPr marL="182563" indent="-182563" algn="ctr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Universität Paderborn</a:t>
            </a:r>
          </a:p>
          <a:p>
            <a:pPr marL="182563" indent="-182563" algn="ctr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Zukunftsmeile 1</a:t>
            </a:r>
          </a:p>
          <a:p>
            <a:pPr marL="182563" indent="-182563" algn="ctr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33102 Paderborn</a:t>
            </a:r>
          </a:p>
          <a:p>
            <a:pPr marL="182563" indent="-182563" algn="ctr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Tel.: (05251) 60 5390 / 5391</a:t>
            </a:r>
          </a:p>
          <a:p>
            <a:pPr marL="182563" indent="-182563" algn="ctr">
              <a:buNone/>
            </a:pPr>
            <a:endParaRPr lang="en-US" sz="1600" dirty="0">
              <a:latin typeface="Arial" pitchFamily="34" charset="0"/>
              <a:cs typeface="Arial" pitchFamily="34" charset="0"/>
            </a:endParaRPr>
          </a:p>
          <a:p>
            <a:pPr marL="182563" indent="-182563" algn="ctr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http://s-lab.upb.de</a:t>
            </a:r>
          </a:p>
          <a:p>
            <a:pPr marL="182563" indent="-182563" algn="ctr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info@s-lab.upb.de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29256" y="1634706"/>
            <a:ext cx="2786082" cy="4223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3" descr="s-lab-logo1-fh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22826" y="45696"/>
            <a:ext cx="855966" cy="986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Gruppieren 15"/>
          <p:cNvGrpSpPr/>
          <p:nvPr userDrawn="1"/>
        </p:nvGrpSpPr>
        <p:grpSpPr>
          <a:xfrm flipH="1">
            <a:off x="0" y="799495"/>
            <a:ext cx="9136852" cy="200613"/>
            <a:chOff x="0" y="142852"/>
            <a:chExt cx="9136852" cy="200613"/>
          </a:xfrm>
        </p:grpSpPr>
        <p:sp>
          <p:nvSpPr>
            <p:cNvPr id="17" name="Rectangle 47"/>
            <p:cNvSpPr>
              <a:spLocks noChangeArrowheads="1"/>
            </p:cNvSpPr>
            <p:nvPr userDrawn="1"/>
          </p:nvSpPr>
          <p:spPr bwMode="auto">
            <a:xfrm flipH="1" flipV="1">
              <a:off x="0" y="142852"/>
              <a:ext cx="997741" cy="5076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8" name="Rectangle 47"/>
            <p:cNvSpPr>
              <a:spLocks noChangeArrowheads="1"/>
            </p:cNvSpPr>
            <p:nvPr userDrawn="1"/>
          </p:nvSpPr>
          <p:spPr bwMode="auto">
            <a:xfrm flipH="1" flipV="1">
              <a:off x="1990707" y="142852"/>
              <a:ext cx="7146145" cy="5113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47"/>
            <p:cNvSpPr>
              <a:spLocks noChangeArrowheads="1"/>
            </p:cNvSpPr>
            <p:nvPr userDrawn="1"/>
          </p:nvSpPr>
          <p:spPr bwMode="auto">
            <a:xfrm rot="1829331" flipH="1" flipV="1">
              <a:off x="937467" y="291060"/>
              <a:ext cx="607239" cy="50024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8" name="Rectangle 47"/>
            <p:cNvSpPr>
              <a:spLocks noChangeArrowheads="1"/>
            </p:cNvSpPr>
            <p:nvPr userDrawn="1"/>
          </p:nvSpPr>
          <p:spPr bwMode="auto">
            <a:xfrm rot="19770669" flipV="1">
              <a:off x="1437533" y="293441"/>
              <a:ext cx="607239" cy="50024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Fußzeilenplatzhalt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buFontTx/>
              <a:buNone/>
            </a:pPr>
            <a:r>
              <a:rPr lang="de-DE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Titel des Vortrags  -  Vortragender  -  evtl. Anlass/Datum</a:t>
            </a:r>
          </a:p>
        </p:txBody>
      </p:sp>
      <p:sp>
        <p:nvSpPr>
          <p:cNvPr id="21" name="Foliennummernplatzhalt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571472" y="1857364"/>
            <a:ext cx="45005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de-DE" sz="280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Vielen Dank für Ihre</a:t>
            </a:r>
            <a:r>
              <a:rPr lang="de-DE" sz="2800" baseline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Aufmerksamkeit.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ZM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1"/>
          <p:cNvSpPr txBox="1">
            <a:spLocks noChangeArrowheads="1"/>
          </p:cNvSpPr>
          <p:nvPr/>
        </p:nvSpPr>
        <p:spPr bwMode="auto">
          <a:xfrm>
            <a:off x="464315" y="3573016"/>
            <a:ext cx="3714776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2563" indent="-182563" algn="ctr">
              <a:buNone/>
            </a:pPr>
            <a:r>
              <a:rPr lang="en-US" sz="1600" b="0" dirty="0">
                <a:latin typeface="Arial Black" pitchFamily="34" charset="0"/>
              </a:rPr>
              <a:t>SICP – Software Innovation</a:t>
            </a:r>
            <a:r>
              <a:rPr lang="en-US" sz="1600" b="0" baseline="0" dirty="0">
                <a:latin typeface="Arial Black" pitchFamily="34" charset="0"/>
              </a:rPr>
              <a:t> Campus Paderborn</a:t>
            </a:r>
          </a:p>
          <a:p>
            <a:pPr marL="182563" indent="-182563" algn="ctr">
              <a:buNone/>
            </a:pPr>
            <a:endParaRPr lang="en-US" sz="1600" dirty="0">
              <a:latin typeface="Arial" pitchFamily="34" charset="0"/>
              <a:cs typeface="Arial" pitchFamily="34" charset="0"/>
            </a:endParaRPr>
          </a:p>
          <a:p>
            <a:pPr marL="182563" indent="-182563" algn="ctr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Universität Paderborn</a:t>
            </a:r>
          </a:p>
          <a:p>
            <a:pPr marL="182563" indent="-182563" algn="ctr">
              <a:buNone/>
            </a:pPr>
            <a:r>
              <a:rPr lang="en-US" sz="1600" dirty="0" err="1">
                <a:latin typeface="Arial" pitchFamily="34" charset="0"/>
                <a:cs typeface="Arial" pitchFamily="34" charset="0"/>
              </a:rPr>
              <a:t>Fürstenallee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11</a:t>
            </a:r>
          </a:p>
          <a:p>
            <a:pPr marL="182563" indent="-182563" algn="ctr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33102 Paderborn</a:t>
            </a:r>
          </a:p>
          <a:p>
            <a:pPr marL="182563" indent="-182563" algn="ctr">
              <a:buNone/>
            </a:pPr>
            <a:endParaRPr lang="en-US" sz="1600" dirty="0">
              <a:latin typeface="Arial" pitchFamily="34" charset="0"/>
              <a:cs typeface="Arial" pitchFamily="34" charset="0"/>
            </a:endParaRPr>
          </a:p>
          <a:p>
            <a:pPr marL="182563" indent="-182563" algn="ctr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www.sicp.de</a:t>
            </a:r>
          </a:p>
          <a:p>
            <a:pPr marL="182563" indent="-182563" algn="ctr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info@sicp.de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6" name="Gruppieren 15"/>
          <p:cNvGrpSpPr/>
          <p:nvPr userDrawn="1"/>
        </p:nvGrpSpPr>
        <p:grpSpPr>
          <a:xfrm flipH="1">
            <a:off x="0" y="799495"/>
            <a:ext cx="9136853" cy="51132"/>
            <a:chOff x="-1" y="142852"/>
            <a:chExt cx="9136853" cy="51132"/>
          </a:xfrm>
        </p:grpSpPr>
        <p:sp>
          <p:nvSpPr>
            <p:cNvPr id="17" name="Rectangle 47"/>
            <p:cNvSpPr>
              <a:spLocks noChangeArrowheads="1"/>
            </p:cNvSpPr>
            <p:nvPr userDrawn="1"/>
          </p:nvSpPr>
          <p:spPr bwMode="auto">
            <a:xfrm flipH="1" flipV="1">
              <a:off x="-1" y="142852"/>
              <a:ext cx="1108468" cy="5076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8" name="Rectangle 47"/>
            <p:cNvSpPr>
              <a:spLocks noChangeArrowheads="1"/>
            </p:cNvSpPr>
            <p:nvPr userDrawn="1"/>
          </p:nvSpPr>
          <p:spPr bwMode="auto">
            <a:xfrm flipH="1" flipV="1">
              <a:off x="1990707" y="142852"/>
              <a:ext cx="7146145" cy="5113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Fußzeilenplatzhalt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buFontTx/>
              <a:buNone/>
            </a:pPr>
            <a:r>
              <a:rPr lang="de-DE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Titel des Vortrags  -  Vortragender  -  evtl. Anlass/Datum</a:t>
            </a:r>
          </a:p>
        </p:txBody>
      </p:sp>
      <p:sp>
        <p:nvSpPr>
          <p:cNvPr id="21" name="Foliennummernplatzhalt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2321703" y="1857363"/>
            <a:ext cx="45005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de-DE" sz="280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Thank you for your attention</a:t>
            </a:r>
            <a:r>
              <a:rPr lang="de-DE" sz="2800" baseline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.</a:t>
            </a:r>
          </a:p>
        </p:txBody>
      </p:sp>
      <p:sp>
        <p:nvSpPr>
          <p:cNvPr id="20" name="Rectangle 47"/>
          <p:cNvSpPr>
            <a:spLocks noChangeArrowheads="1"/>
          </p:cNvSpPr>
          <p:nvPr userDrawn="1"/>
        </p:nvSpPr>
        <p:spPr bwMode="auto">
          <a:xfrm flipV="1">
            <a:off x="7135295" y="799495"/>
            <a:ext cx="997741" cy="5076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591272"/>
            <a:ext cx="3689987" cy="221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58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47"/>
          <p:cNvSpPr>
            <a:spLocks noChangeArrowheads="1"/>
          </p:cNvSpPr>
          <p:nvPr/>
        </p:nvSpPr>
        <p:spPr bwMode="auto">
          <a:xfrm>
            <a:off x="0" y="6605609"/>
            <a:ext cx="9144000" cy="216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28662" y="6606000"/>
            <a:ext cx="6858048" cy="216000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>
              <a:buFontTx/>
              <a:buNone/>
            </a:pPr>
            <a:r>
              <a:rPr lang="de-DE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Titel des Vortrags  -  Vortragender  -  evtl. Anlass/Datum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501090" y="6606000"/>
            <a:ext cx="642942" cy="216000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fld id="{F275AF41-3193-41A9-B205-E86B92ACFA16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8" r:id="rId2"/>
    <p:sldLayoutId id="2147483679" r:id="rId3"/>
    <p:sldLayoutId id="2147483677" r:id="rId4"/>
    <p:sldLayoutId id="2147483680" r:id="rId5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0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2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2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979712" y="2204864"/>
            <a:ext cx="5964338" cy="1536526"/>
          </a:xfrm>
        </p:spPr>
        <p:txBody>
          <a:bodyPr/>
          <a:lstStyle/>
          <a:p>
            <a:r>
              <a:rPr lang="de-DE" sz="2400" dirty="0" err="1"/>
              <a:t>Current</a:t>
            </a:r>
            <a:r>
              <a:rPr lang="de-DE" sz="2400" dirty="0"/>
              <a:t> Progress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2043616" y="3140968"/>
            <a:ext cx="6804235" cy="338554"/>
          </a:xfrm>
        </p:spPr>
        <p:txBody>
          <a:bodyPr/>
          <a:lstStyle/>
          <a:p>
            <a:r>
              <a:rPr lang="de-DE" sz="1600" dirty="0"/>
              <a:t>Ella Vahle, Julian Karch, </a:t>
            </a:r>
            <a:r>
              <a:rPr lang="de-DE" sz="1600" dirty="0" err="1"/>
              <a:t>Parinay</a:t>
            </a:r>
            <a:r>
              <a:rPr lang="de-DE" sz="1600" dirty="0"/>
              <a:t> Singh, </a:t>
            </a:r>
            <a:r>
              <a:rPr lang="de-DE" sz="1600" dirty="0" err="1"/>
              <a:t>Sanket</a:t>
            </a:r>
            <a:r>
              <a:rPr lang="de-DE" sz="1600" dirty="0"/>
              <a:t> More, Mansoor </a:t>
            </a:r>
            <a:r>
              <a:rPr lang="de-DE" sz="1600" dirty="0" err="1"/>
              <a:t>Soomro</a:t>
            </a:r>
            <a:endParaRPr lang="de-DE" sz="1600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>
          <a:xfrm>
            <a:off x="2051720" y="3634533"/>
            <a:ext cx="1467068" cy="400110"/>
          </a:xfrm>
        </p:spPr>
        <p:txBody>
          <a:bodyPr/>
          <a:lstStyle/>
          <a:p>
            <a:r>
              <a:rPr lang="de-DE" dirty="0"/>
              <a:t>18.01.2023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Sketches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E566DC1-8047-22ED-6131-21875BF0F7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00" y="960176"/>
            <a:ext cx="7632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906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Sketches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9AACEFB-F936-87E6-72DE-D9A621EE6D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65038"/>
            <a:ext cx="7694295" cy="412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445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Sketches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730FCB3-A19F-FBC5-BF41-E01C3BD9B9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92" y="961200"/>
            <a:ext cx="7646416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71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Sketches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FD492D6-E2DE-2AA8-630C-00115F3AAA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92" y="961200"/>
            <a:ext cx="7646416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048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Sketches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403A81-B0FE-4ECE-CDE6-5A2914C3A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91" y="1124744"/>
            <a:ext cx="7772400" cy="514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79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Sketches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92909DF-E045-671A-2516-4E41AD4F2D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412776"/>
            <a:ext cx="6096000" cy="458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70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Sketches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A3DD6A4A-84B7-8E4D-E4BB-C1545D881C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13" y="1261394"/>
            <a:ext cx="6881774" cy="486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302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Sketches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E4B27062-22D2-49CA-1E37-22A1A1499E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13" y="1230963"/>
            <a:ext cx="6881774" cy="486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57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Hagia Sophia – Brief </a:t>
            </a:r>
            <a:r>
              <a:rPr lang="de-DE" dirty="0" err="1"/>
              <a:t>Historic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>
                <a:solidFill>
                  <a:srgbClr val="0C3061"/>
                </a:solidFill>
                <a:latin typeface="+mn-lt"/>
              </a:rPr>
              <a:t>Byzantine</a:t>
            </a:r>
            <a:r>
              <a:rPr lang="de-DE" dirty="0">
                <a:solidFill>
                  <a:srgbClr val="0C3061"/>
                </a:solidFill>
                <a:latin typeface="+mn-lt"/>
              </a:rPr>
              <a:t> </a:t>
            </a:r>
            <a:r>
              <a:rPr lang="de-DE" dirty="0" err="1">
                <a:solidFill>
                  <a:srgbClr val="0C3061"/>
                </a:solidFill>
                <a:latin typeface="+mn-lt"/>
              </a:rPr>
              <a:t>structure</a:t>
            </a:r>
            <a:r>
              <a:rPr lang="de-DE" dirty="0">
                <a:solidFill>
                  <a:srgbClr val="0C3061"/>
                </a:solidFill>
                <a:latin typeface="+mn-lt"/>
              </a:rPr>
              <a:t> in Istanbul </a:t>
            </a:r>
          </a:p>
          <a:p>
            <a:r>
              <a:rPr lang="de-DE" dirty="0" err="1">
                <a:solidFill>
                  <a:srgbClr val="0C3061"/>
                </a:solidFill>
                <a:latin typeface="+mn-lt"/>
              </a:rPr>
              <a:t>Build</a:t>
            </a:r>
            <a:r>
              <a:rPr lang="de-DE" dirty="0">
                <a:solidFill>
                  <a:srgbClr val="0C3061"/>
                </a:solidFill>
                <a:latin typeface="+mn-lt"/>
              </a:rPr>
              <a:t> 532–537 CE </a:t>
            </a:r>
          </a:p>
          <a:p>
            <a:r>
              <a:rPr lang="de-DE" dirty="0">
                <a:solidFill>
                  <a:srgbClr val="0C3061"/>
                </a:solidFill>
                <a:latin typeface="+mn-lt"/>
              </a:rPr>
              <a:t>537-1453 </a:t>
            </a:r>
            <a:r>
              <a:rPr lang="de-DE" dirty="0" err="1">
                <a:solidFill>
                  <a:srgbClr val="0C3061"/>
                </a:solidFill>
                <a:latin typeface="+mn-lt"/>
              </a:rPr>
              <a:t>Cathedrale</a:t>
            </a:r>
            <a:r>
              <a:rPr lang="de-DE" dirty="0">
                <a:solidFill>
                  <a:srgbClr val="0C3061"/>
                </a:solidFill>
                <a:latin typeface="+mn-lt"/>
              </a:rPr>
              <a:t> </a:t>
            </a:r>
            <a:r>
              <a:rPr lang="de-DE" dirty="0" err="1">
                <a:solidFill>
                  <a:srgbClr val="0C3061"/>
                </a:solidFill>
                <a:latin typeface="+mn-lt"/>
              </a:rPr>
              <a:t>of</a:t>
            </a:r>
            <a:r>
              <a:rPr lang="de-DE" dirty="0">
                <a:solidFill>
                  <a:srgbClr val="0C3061"/>
                </a:solidFill>
                <a:latin typeface="+mn-lt"/>
              </a:rPr>
              <a:t> </a:t>
            </a:r>
            <a:r>
              <a:rPr lang="de-DE" dirty="0" err="1">
                <a:solidFill>
                  <a:srgbClr val="0C3061"/>
                </a:solidFill>
                <a:latin typeface="+mn-lt"/>
              </a:rPr>
              <a:t>the</a:t>
            </a:r>
            <a:r>
              <a:rPr lang="de-DE" dirty="0">
                <a:solidFill>
                  <a:srgbClr val="0C3061"/>
                </a:solidFill>
                <a:latin typeface="+mn-lt"/>
              </a:rPr>
              <a:t> Ecumenical Patriarchate of Constantinople</a:t>
            </a:r>
          </a:p>
          <a:p>
            <a:r>
              <a:rPr lang="de-DE" dirty="0">
                <a:solidFill>
                  <a:srgbClr val="0C3061"/>
                </a:solidFill>
                <a:latin typeface="+mn-lt"/>
              </a:rPr>
              <a:t>1453-1935 Great </a:t>
            </a:r>
            <a:r>
              <a:rPr lang="de-DE" dirty="0" err="1">
                <a:solidFill>
                  <a:srgbClr val="0C3061"/>
                </a:solidFill>
                <a:latin typeface="+mn-lt"/>
              </a:rPr>
              <a:t>Mosque</a:t>
            </a:r>
            <a:r>
              <a:rPr lang="de-DE" dirty="0">
                <a:solidFill>
                  <a:srgbClr val="0C3061"/>
                </a:solidFill>
                <a:latin typeface="+mn-lt"/>
              </a:rPr>
              <a:t> after </a:t>
            </a:r>
            <a:r>
              <a:rPr lang="de-DE" dirty="0" err="1">
                <a:solidFill>
                  <a:srgbClr val="0C3061"/>
                </a:solidFill>
                <a:latin typeface="+mn-lt"/>
              </a:rPr>
              <a:t>the</a:t>
            </a:r>
            <a:r>
              <a:rPr lang="de-DE" dirty="0">
                <a:solidFill>
                  <a:srgbClr val="0C3061"/>
                </a:solidFill>
                <a:latin typeface="+mn-lt"/>
              </a:rPr>
              <a:t> Turkish </a:t>
            </a:r>
            <a:r>
              <a:rPr lang="de-DE" dirty="0" err="1">
                <a:solidFill>
                  <a:srgbClr val="0C3061"/>
                </a:solidFill>
                <a:latin typeface="+mn-lt"/>
              </a:rPr>
              <a:t>conquest</a:t>
            </a:r>
            <a:r>
              <a:rPr lang="de-DE" dirty="0">
                <a:solidFill>
                  <a:srgbClr val="0C3061"/>
                </a:solidFill>
                <a:latin typeface="+mn-lt"/>
              </a:rPr>
              <a:t> </a:t>
            </a:r>
            <a:r>
              <a:rPr lang="de-DE" dirty="0" err="1">
                <a:solidFill>
                  <a:srgbClr val="0C3061"/>
                </a:solidFill>
                <a:latin typeface="+mn-lt"/>
              </a:rPr>
              <a:t>of</a:t>
            </a:r>
            <a:r>
              <a:rPr lang="de-DE" dirty="0">
                <a:solidFill>
                  <a:srgbClr val="0C3061"/>
                </a:solidFill>
                <a:latin typeface="+mn-lt"/>
              </a:rPr>
              <a:t> </a:t>
            </a:r>
            <a:r>
              <a:rPr lang="de-DE" dirty="0" err="1">
                <a:solidFill>
                  <a:srgbClr val="0C3061"/>
                </a:solidFill>
                <a:latin typeface="+mn-lt"/>
              </a:rPr>
              <a:t>Constantinople</a:t>
            </a:r>
            <a:r>
              <a:rPr lang="de-DE" dirty="0">
                <a:solidFill>
                  <a:srgbClr val="0C3061"/>
                </a:solidFill>
                <a:latin typeface="+mn-lt"/>
              </a:rPr>
              <a:t> </a:t>
            </a:r>
          </a:p>
          <a:p>
            <a:r>
              <a:rPr lang="de-DE" dirty="0">
                <a:solidFill>
                  <a:srgbClr val="0C3061"/>
                </a:solidFill>
                <a:latin typeface="+mn-lt"/>
              </a:rPr>
              <a:t>1935-2020 Museum</a:t>
            </a:r>
          </a:p>
          <a:p>
            <a:r>
              <a:rPr lang="de-DE" dirty="0">
                <a:solidFill>
                  <a:srgbClr val="0C3061"/>
                </a:solidFill>
                <a:latin typeface="+mn-lt"/>
              </a:rPr>
              <a:t>2020-today Great </a:t>
            </a:r>
            <a:r>
              <a:rPr lang="de-DE" dirty="0" err="1">
                <a:solidFill>
                  <a:srgbClr val="0C3061"/>
                </a:solidFill>
                <a:latin typeface="+mn-lt"/>
              </a:rPr>
              <a:t>Mosque</a:t>
            </a:r>
            <a:endParaRPr lang="de-DE" dirty="0">
              <a:solidFill>
                <a:srgbClr val="0C3061"/>
              </a:solidFill>
              <a:latin typeface="+mn-lt"/>
            </a:endParaRPr>
          </a:p>
          <a:p>
            <a:r>
              <a:rPr lang="de-DE" dirty="0" err="1">
                <a:solidFill>
                  <a:srgbClr val="0C3061"/>
                </a:solidFill>
                <a:latin typeface="+mn-lt"/>
              </a:rPr>
              <a:t>Since</a:t>
            </a:r>
            <a:r>
              <a:rPr lang="de-DE" dirty="0">
                <a:solidFill>
                  <a:srgbClr val="0C3061"/>
                </a:solidFill>
                <a:latin typeface="+mn-lt"/>
              </a:rPr>
              <a:t> 1985 </a:t>
            </a:r>
            <a:r>
              <a:rPr lang="de-DE" dirty="0" err="1">
                <a:solidFill>
                  <a:srgbClr val="0C3061"/>
                </a:solidFill>
                <a:latin typeface="+mn-lt"/>
              </a:rPr>
              <a:t>component</a:t>
            </a:r>
            <a:r>
              <a:rPr lang="de-DE" dirty="0">
                <a:solidFill>
                  <a:srgbClr val="0C3061"/>
                </a:solidFill>
                <a:latin typeface="+mn-lt"/>
              </a:rPr>
              <a:t> </a:t>
            </a:r>
            <a:r>
              <a:rPr lang="de-DE" dirty="0" err="1">
                <a:solidFill>
                  <a:srgbClr val="0C3061"/>
                </a:solidFill>
                <a:latin typeface="+mn-lt"/>
              </a:rPr>
              <a:t>of</a:t>
            </a:r>
            <a:r>
              <a:rPr lang="de-DE" dirty="0">
                <a:solidFill>
                  <a:srgbClr val="0C3061"/>
                </a:solidFill>
                <a:latin typeface="+mn-lt"/>
              </a:rPr>
              <a:t> UNESCO World Heritage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277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Hagia Sophia - Architecture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19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A5684EA-4AB6-7E0B-B620-E37A03C0F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72" y="900310"/>
            <a:ext cx="8302056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1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357158" y="1310370"/>
            <a:ext cx="8429684" cy="5214974"/>
          </a:xfrm>
        </p:spPr>
        <p:txBody>
          <a:bodyPr/>
          <a:lstStyle/>
          <a:p>
            <a:r>
              <a:rPr lang="de-DE" dirty="0"/>
              <a:t>Research Questions</a:t>
            </a:r>
          </a:p>
          <a:p>
            <a:r>
              <a:rPr lang="de-DE" dirty="0"/>
              <a:t>Class </a:t>
            </a:r>
            <a:r>
              <a:rPr lang="de-DE" dirty="0" err="1"/>
              <a:t>Diagram</a:t>
            </a:r>
            <a:endParaRPr lang="de-DE" dirty="0"/>
          </a:p>
          <a:p>
            <a:r>
              <a:rPr lang="de-DE" dirty="0"/>
              <a:t>Sketches</a:t>
            </a:r>
          </a:p>
          <a:p>
            <a:r>
              <a:rPr lang="de-DE" dirty="0" err="1"/>
              <a:t>Mosque</a:t>
            </a:r>
            <a:r>
              <a:rPr lang="de-DE" dirty="0"/>
              <a:t>–Cathedral </a:t>
            </a:r>
            <a:r>
              <a:rPr lang="de-DE" dirty="0" err="1"/>
              <a:t>of</a:t>
            </a:r>
            <a:r>
              <a:rPr lang="de-DE" dirty="0"/>
              <a:t> Córdoba</a:t>
            </a:r>
          </a:p>
          <a:p>
            <a:r>
              <a:rPr lang="de-DE" dirty="0"/>
              <a:t>Hagia Sophia</a:t>
            </a:r>
          </a:p>
          <a:p>
            <a:r>
              <a:rPr lang="de-DE" dirty="0"/>
              <a:t>Review and Next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658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Hagia Sophia – </a:t>
            </a:r>
            <a:r>
              <a:rPr lang="de-DE" dirty="0" err="1"/>
              <a:t>Important</a:t>
            </a:r>
            <a:r>
              <a:rPr lang="de-DE" dirty="0"/>
              <a:t> Parts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i="0" u="none" strike="noStrike" dirty="0">
                <a:solidFill>
                  <a:srgbClr val="0C3061"/>
                </a:solidFill>
                <a:effectLst/>
                <a:latin typeface="+mn-lt"/>
              </a:rPr>
              <a:t>Main </a:t>
            </a:r>
            <a:r>
              <a:rPr lang="de-DE" i="0" u="none" strike="noStrike" dirty="0" err="1">
                <a:solidFill>
                  <a:srgbClr val="0C3061"/>
                </a:solidFill>
                <a:effectLst/>
                <a:latin typeface="+mn-lt"/>
              </a:rPr>
              <a:t>part</a:t>
            </a:r>
            <a:r>
              <a:rPr lang="de-DE" i="0" u="none" strike="noStrike" dirty="0">
                <a:solidFill>
                  <a:srgbClr val="0C3061"/>
                </a:solidFill>
                <a:effectLst/>
                <a:latin typeface="+mn-lt"/>
              </a:rPr>
              <a:t> </a:t>
            </a:r>
            <a:r>
              <a:rPr lang="de-DE" i="0" u="none" strike="noStrike" dirty="0">
                <a:solidFill>
                  <a:srgbClr val="0C3061"/>
                </a:solidFill>
                <a:effectLst/>
                <a:latin typeface="+mn-lt"/>
                <a:sym typeface="Wingdings" pitchFamily="2" charset="2"/>
              </a:rPr>
              <a:t> Dome &amp; 2 </a:t>
            </a:r>
            <a:r>
              <a:rPr lang="de-DE" i="0" u="none" strike="noStrike" dirty="0" err="1">
                <a:solidFill>
                  <a:srgbClr val="0C3061"/>
                </a:solidFill>
                <a:effectLst/>
                <a:latin typeface="+mn-lt"/>
                <a:sym typeface="Wingdings" pitchFamily="2" charset="2"/>
              </a:rPr>
              <a:t>semidomes</a:t>
            </a:r>
            <a:endParaRPr lang="de-DE" i="0" u="none" strike="noStrike" dirty="0">
              <a:solidFill>
                <a:srgbClr val="0C3061"/>
              </a:solidFill>
              <a:effectLst/>
              <a:latin typeface="+mn-lt"/>
              <a:sym typeface="Wingdings" pitchFamily="2" charset="2"/>
            </a:endParaRPr>
          </a:p>
          <a:p>
            <a:pPr lvl="1"/>
            <a:r>
              <a:rPr lang="de-DE" i="0" u="none" strike="noStrike" dirty="0" err="1">
                <a:solidFill>
                  <a:srgbClr val="0C3061"/>
                </a:solidFill>
                <a:effectLst/>
                <a:latin typeface="+mn-lt"/>
              </a:rPr>
              <a:t>Carried</a:t>
            </a:r>
            <a:r>
              <a:rPr lang="de-DE" i="0" u="none" strike="noStrike" dirty="0">
                <a:solidFill>
                  <a:srgbClr val="0C3061"/>
                </a:solidFill>
                <a:effectLst/>
                <a:latin typeface="+mn-lt"/>
              </a:rPr>
              <a:t> on 4 </a:t>
            </a:r>
            <a:r>
              <a:rPr lang="de-DE" i="0" u="none" strike="noStrike" dirty="0" err="1">
                <a:solidFill>
                  <a:srgbClr val="0C3061"/>
                </a:solidFill>
                <a:effectLst/>
                <a:latin typeface="+mn-lt"/>
              </a:rPr>
              <a:t>pendentives</a:t>
            </a:r>
            <a:endParaRPr lang="de-DE" i="0" u="none" strike="noStrike" dirty="0">
              <a:solidFill>
                <a:srgbClr val="0C3061"/>
              </a:solidFill>
              <a:effectLst/>
              <a:latin typeface="+mn-lt"/>
            </a:endParaRPr>
          </a:p>
          <a:p>
            <a:r>
              <a:rPr lang="de-DE" dirty="0" err="1">
                <a:solidFill>
                  <a:srgbClr val="0C3061"/>
                </a:solidFill>
                <a:latin typeface="+mn-lt"/>
              </a:rPr>
              <a:t>Minarets</a:t>
            </a:r>
            <a:endParaRPr lang="de-DE" dirty="0">
              <a:solidFill>
                <a:srgbClr val="0C3061"/>
              </a:solidFill>
              <a:latin typeface="+mn-lt"/>
            </a:endParaRPr>
          </a:p>
          <a:p>
            <a:r>
              <a:rPr lang="de-DE" dirty="0" err="1">
                <a:solidFill>
                  <a:srgbClr val="0C3061"/>
                </a:solidFill>
                <a:latin typeface="+mn-lt"/>
              </a:rPr>
              <a:t>Tombs</a:t>
            </a:r>
            <a:r>
              <a:rPr lang="de-DE" dirty="0">
                <a:solidFill>
                  <a:srgbClr val="0C3061"/>
                </a:solidFill>
                <a:latin typeface="+mn-lt"/>
              </a:rPr>
              <a:t> </a:t>
            </a:r>
          </a:p>
          <a:p>
            <a:endParaRPr lang="de-DE" dirty="0">
              <a:solidFill>
                <a:srgbClr val="0C3061"/>
              </a:solidFill>
              <a:latin typeface="+mn-lt"/>
            </a:endParaRPr>
          </a:p>
          <a:p>
            <a:endParaRPr lang="de-DE" dirty="0">
              <a:solidFill>
                <a:srgbClr val="0C3061"/>
              </a:solidFill>
              <a:latin typeface="+mn-lt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20</a:t>
            </a:fld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DC0C2CD-BE2D-5B12-DCBB-B66DBABCD4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246" y="980729"/>
            <a:ext cx="3463311" cy="2304256"/>
          </a:xfrm>
          <a:prstGeom prst="rect">
            <a:avLst/>
          </a:prstGeom>
        </p:spPr>
      </p:pic>
      <p:pic>
        <p:nvPicPr>
          <p:cNvPr id="7" name="Grafik 6" descr="Ein Bild, das Himmel, draußen, Gebäude, Moschee enthält.&#10;&#10;Automatisch generierte Beschreibung">
            <a:extLst>
              <a:ext uri="{FF2B5EF4-FFF2-40B4-BE49-F238E27FC236}">
                <a16:creationId xmlns:a16="http://schemas.microsoft.com/office/drawing/2014/main" id="{D4CB345C-AD2E-4ABF-AFEF-B9C8AC7A2D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383364"/>
            <a:ext cx="3162113" cy="316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9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Hagia Sophia – </a:t>
            </a:r>
            <a:r>
              <a:rPr lang="de-DE" dirty="0" err="1"/>
              <a:t>Important</a:t>
            </a:r>
            <a:r>
              <a:rPr lang="de-DE" dirty="0"/>
              <a:t> Parts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015716" y="4636423"/>
            <a:ext cx="1152128" cy="720080"/>
          </a:xfrm>
        </p:spPr>
        <p:txBody>
          <a:bodyPr/>
          <a:lstStyle/>
          <a:p>
            <a:pPr marL="0" indent="0">
              <a:buNone/>
            </a:pPr>
            <a:r>
              <a:rPr lang="de-DE" i="0" u="none" strike="noStrike" dirty="0">
                <a:solidFill>
                  <a:srgbClr val="0C3061"/>
                </a:solidFill>
                <a:effectLst/>
                <a:latin typeface="+mn-lt"/>
              </a:rPr>
              <a:t>Mihrab</a:t>
            </a:r>
          </a:p>
          <a:p>
            <a:pPr marL="0" indent="0">
              <a:buNone/>
            </a:pPr>
            <a:endParaRPr lang="de-DE" i="0" u="none" strike="noStrike" dirty="0">
              <a:solidFill>
                <a:srgbClr val="0C3061"/>
              </a:solidFill>
              <a:effectLst/>
              <a:latin typeface="+mn-lt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21</a:t>
            </a:fld>
            <a:endParaRPr lang="de-DE" dirty="0"/>
          </a:p>
        </p:txBody>
      </p:sp>
      <p:pic>
        <p:nvPicPr>
          <p:cNvPr id="8" name="Grafik 7" descr="Ein Bild, das drinnen, Gebäude, Altar, Andachtsstätte enthält.&#10;&#10;Automatisch generierte Beschreibung">
            <a:extLst>
              <a:ext uri="{FF2B5EF4-FFF2-40B4-BE49-F238E27FC236}">
                <a16:creationId xmlns:a16="http://schemas.microsoft.com/office/drawing/2014/main" id="{A5847FC4-0C38-43A7-F46B-956374916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001723"/>
            <a:ext cx="3960440" cy="2634700"/>
          </a:xfrm>
          <a:prstGeom prst="rect">
            <a:avLst/>
          </a:prstGeom>
        </p:spPr>
      </p:pic>
      <p:pic>
        <p:nvPicPr>
          <p:cNvPr id="10" name="Grafik 9" descr="Ein Bild, das Text, drinnen, Altar enthält.&#10;&#10;Automatisch generierte Beschreibung">
            <a:extLst>
              <a:ext uri="{FF2B5EF4-FFF2-40B4-BE49-F238E27FC236}">
                <a16:creationId xmlns:a16="http://schemas.microsoft.com/office/drawing/2014/main" id="{F4DEBC25-489B-E6F4-1113-8E54E7EAD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758" y="1381703"/>
            <a:ext cx="2705143" cy="3874740"/>
          </a:xfrm>
          <a:prstGeom prst="rect">
            <a:avLst/>
          </a:prstGeom>
        </p:spPr>
      </p:pic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D9BF9A55-09ED-3CAA-8AC5-CDD8D9316249}"/>
              </a:ext>
            </a:extLst>
          </p:cNvPr>
          <p:cNvSpPr txBox="1">
            <a:spLocks/>
          </p:cNvSpPr>
          <p:nvPr/>
        </p:nvSpPr>
        <p:spPr>
          <a:xfrm>
            <a:off x="6498214" y="5356503"/>
            <a:ext cx="1260140" cy="72008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2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2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2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de-DE" dirty="0">
                <a:solidFill>
                  <a:srgbClr val="0C3061"/>
                </a:solidFill>
                <a:latin typeface="+mn-lt"/>
              </a:rPr>
              <a:t>Minibar</a:t>
            </a:r>
            <a:endParaRPr lang="de-DE" kern="0" dirty="0">
              <a:solidFill>
                <a:srgbClr val="0C3061"/>
              </a:solidFill>
              <a:latin typeface="+mn-lt"/>
            </a:endParaRPr>
          </a:p>
          <a:p>
            <a:pPr marL="0" indent="0">
              <a:buFontTx/>
              <a:buNone/>
            </a:pPr>
            <a:endParaRPr lang="de-DE" kern="0" dirty="0">
              <a:solidFill>
                <a:srgbClr val="0C306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161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Hagia Sophia – </a:t>
            </a:r>
            <a:r>
              <a:rPr lang="de-DE" dirty="0" err="1"/>
              <a:t>Important</a:t>
            </a:r>
            <a:r>
              <a:rPr lang="de-DE" dirty="0"/>
              <a:t> Parts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i="0" u="none" strike="noStrike" dirty="0">
                <a:solidFill>
                  <a:srgbClr val="0C3061"/>
                </a:solidFill>
                <a:effectLst/>
                <a:latin typeface="+mn-lt"/>
              </a:rPr>
              <a:t>Loge </a:t>
            </a:r>
            <a:r>
              <a:rPr lang="de-DE" i="0" u="none" strike="noStrike" dirty="0" err="1">
                <a:solidFill>
                  <a:srgbClr val="0C3061"/>
                </a:solidFill>
                <a:effectLst/>
                <a:latin typeface="+mn-lt"/>
              </a:rPr>
              <a:t>of</a:t>
            </a:r>
            <a:r>
              <a:rPr lang="de-DE" i="0" u="none" strike="noStrike" dirty="0">
                <a:solidFill>
                  <a:srgbClr val="0C3061"/>
                </a:solidFill>
                <a:effectLst/>
                <a:latin typeface="+mn-lt"/>
              </a:rPr>
              <a:t> Empress</a:t>
            </a:r>
          </a:p>
          <a:p>
            <a:r>
              <a:rPr lang="de-DE" dirty="0" err="1">
                <a:solidFill>
                  <a:srgbClr val="0C3061"/>
                </a:solidFill>
                <a:latin typeface="+mn-lt"/>
              </a:rPr>
              <a:t>Sultan‘s</a:t>
            </a:r>
            <a:r>
              <a:rPr lang="de-DE" dirty="0">
                <a:solidFill>
                  <a:srgbClr val="0C3061"/>
                </a:solidFill>
                <a:latin typeface="+mn-lt"/>
              </a:rPr>
              <a:t> Lodge</a:t>
            </a:r>
          </a:p>
          <a:p>
            <a:r>
              <a:rPr lang="de-DE" dirty="0" err="1">
                <a:solidFill>
                  <a:srgbClr val="0C3061"/>
                </a:solidFill>
                <a:latin typeface="+mn-lt"/>
              </a:rPr>
              <a:t>Mosaics</a:t>
            </a:r>
            <a:endParaRPr lang="de-DE" i="0" u="none" strike="noStrike" dirty="0">
              <a:solidFill>
                <a:srgbClr val="0C3061"/>
              </a:solidFill>
              <a:effectLst/>
              <a:latin typeface="+mn-lt"/>
            </a:endParaRPr>
          </a:p>
          <a:p>
            <a:r>
              <a:rPr lang="de-DE" dirty="0">
                <a:solidFill>
                  <a:srgbClr val="0C3061"/>
                </a:solidFill>
                <a:latin typeface="+mn-lt"/>
              </a:rPr>
              <a:t>Marble Door</a:t>
            </a:r>
          </a:p>
          <a:p>
            <a:r>
              <a:rPr lang="de-DE" dirty="0">
                <a:solidFill>
                  <a:srgbClr val="0C3061"/>
                </a:solidFill>
                <a:latin typeface="+mn-lt"/>
              </a:rPr>
              <a:t>Marble </a:t>
            </a:r>
            <a:r>
              <a:rPr lang="de-DE" dirty="0" err="1">
                <a:solidFill>
                  <a:srgbClr val="0C3061"/>
                </a:solidFill>
                <a:latin typeface="+mn-lt"/>
              </a:rPr>
              <a:t>Jar</a:t>
            </a:r>
            <a:endParaRPr lang="de-DE" dirty="0">
              <a:solidFill>
                <a:srgbClr val="0C3061"/>
              </a:solidFill>
              <a:latin typeface="+mn-lt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22</a:t>
            </a:fld>
            <a:endParaRPr lang="de-DE" dirty="0"/>
          </a:p>
        </p:txBody>
      </p:sp>
      <p:pic>
        <p:nvPicPr>
          <p:cNvPr id="8" name="Grafik 7" descr="Ein Bild, das Gebäude enthält.&#10;&#10;Automatisch generierte Beschreibung">
            <a:extLst>
              <a:ext uri="{FF2B5EF4-FFF2-40B4-BE49-F238E27FC236}">
                <a16:creationId xmlns:a16="http://schemas.microsoft.com/office/drawing/2014/main" id="{7B5CBE2E-122F-E49B-7070-456D9A73E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045808"/>
            <a:ext cx="3429000" cy="2476500"/>
          </a:xfrm>
          <a:prstGeom prst="rect">
            <a:avLst/>
          </a:prstGeom>
        </p:spPr>
      </p:pic>
      <p:pic>
        <p:nvPicPr>
          <p:cNvPr id="10" name="Grafik 9" descr="Ein Bild, das draußen, Gebäude, Bogen enthält.&#10;&#10;Automatisch generierte Beschreibung">
            <a:extLst>
              <a:ext uri="{FF2B5EF4-FFF2-40B4-BE49-F238E27FC236}">
                <a16:creationId xmlns:a16="http://schemas.microsoft.com/office/drawing/2014/main" id="{6E2F7A69-CF05-BDEB-F232-103445D67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31" y="3596472"/>
            <a:ext cx="4542109" cy="2839641"/>
          </a:xfrm>
          <a:prstGeom prst="rect">
            <a:avLst/>
          </a:prstGeom>
        </p:spPr>
      </p:pic>
      <p:pic>
        <p:nvPicPr>
          <p:cNvPr id="12" name="Grafik 11" descr="Ein Bild, das Text, Schild enthält.&#10;&#10;Automatisch generierte Beschreibung">
            <a:extLst>
              <a:ext uri="{FF2B5EF4-FFF2-40B4-BE49-F238E27FC236}">
                <a16:creationId xmlns:a16="http://schemas.microsoft.com/office/drawing/2014/main" id="{F5B5F964-86FF-AB4D-0822-AA91B98C8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3596473"/>
            <a:ext cx="3429000" cy="283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Hagia Sophia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possible </a:t>
            </a:r>
            <a:r>
              <a:rPr lang="de-DE" dirty="0" err="1"/>
              <a:t>activity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exploring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With</a:t>
            </a:r>
            <a:r>
              <a:rPr lang="de-DE" dirty="0"/>
              <a:t> optional </a:t>
            </a:r>
            <a:r>
              <a:rPr lang="de-DE" dirty="0" err="1"/>
              <a:t>audio</a:t>
            </a:r>
            <a:r>
              <a:rPr lang="de-DE" dirty="0"/>
              <a:t> </a:t>
            </a:r>
            <a:r>
              <a:rPr lang="de-DE" dirty="0" err="1"/>
              <a:t>guide</a:t>
            </a:r>
            <a:endParaRPr lang="de-DE" dirty="0"/>
          </a:p>
          <a:p>
            <a:r>
              <a:rPr lang="de-DE" dirty="0"/>
              <a:t>Admission </a:t>
            </a:r>
            <a:r>
              <a:rPr lang="de-DE" dirty="0" err="1"/>
              <a:t>restriction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clothing</a:t>
            </a:r>
            <a:endParaRPr lang="de-DE" dirty="0"/>
          </a:p>
          <a:p>
            <a:r>
              <a:rPr lang="de-DE" dirty="0" err="1"/>
              <a:t>Closed</a:t>
            </a:r>
            <a:r>
              <a:rPr lang="de-DE" dirty="0"/>
              <a:t> 5 </a:t>
            </a:r>
            <a:r>
              <a:rPr lang="de-DE" dirty="0" err="1"/>
              <a:t>times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prayer</a:t>
            </a:r>
            <a:endParaRPr lang="de-DE" dirty="0"/>
          </a:p>
          <a:p>
            <a:r>
              <a:rPr lang="de-DE" dirty="0" err="1"/>
              <a:t>Tourists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behave</a:t>
            </a:r>
            <a:r>
              <a:rPr lang="de-DE" dirty="0"/>
              <a:t> </a:t>
            </a:r>
            <a:r>
              <a:rPr lang="de-DE" dirty="0" err="1"/>
              <a:t>quietly</a:t>
            </a:r>
            <a:r>
              <a:rPr lang="de-DE" dirty="0"/>
              <a:t> and </a:t>
            </a:r>
            <a:r>
              <a:rPr lang="de-DE" dirty="0" err="1"/>
              <a:t>respectfully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46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E4055-BB85-7446-70CF-B489A85D7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D6289B-FE93-7477-6490-D7D0BB2B29B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24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3E25FC-AA0E-2920-F4C6-D651F1129F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464" y="1423380"/>
            <a:ext cx="6613409" cy="43924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4A8339-26B3-7BEB-B40D-D03963C17178}"/>
              </a:ext>
            </a:extLst>
          </p:cNvPr>
          <p:cNvSpPr txBox="1"/>
          <p:nvPr/>
        </p:nvSpPr>
        <p:spPr>
          <a:xfrm>
            <a:off x="2771800" y="5984112"/>
            <a:ext cx="3691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s-ES" b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Mezquita-Catedral de Córdoba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2105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72E69-3694-1CA3-A6DC-D40179A9E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F0C3BA-A8CF-2A2A-6FE3-DB5A0D4CDC6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C1B960B-5004-97B4-BEE9-E1C2197C44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188" y="1285875"/>
            <a:ext cx="8429625" cy="5214938"/>
          </a:xfrm>
        </p:spPr>
        <p:txBody>
          <a:bodyPr/>
          <a:lstStyle/>
          <a:p>
            <a:r>
              <a:rPr lang="en-US" dirty="0"/>
              <a:t>(Spanish: </a:t>
            </a:r>
            <a:r>
              <a:rPr lang="en-US" dirty="0" err="1"/>
              <a:t>Mezquita-Catedral</a:t>
            </a:r>
            <a:r>
              <a:rPr lang="en-US" dirty="0"/>
              <a:t> de Córdoba) Roman Catholic Diocese cathedral of Córdoba, dedicated to the Assumption of Mary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Former Islamic mosque, also known as the Great Mosque of Córdoba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28188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9ADE9-C763-101C-487F-BC320DFEF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10129-8645-8CC0-34AD-6E5845C584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158" y="1124744"/>
            <a:ext cx="8429684" cy="5214974"/>
          </a:xfrm>
        </p:spPr>
        <p:txBody>
          <a:bodyPr/>
          <a:lstStyle/>
          <a:p>
            <a:r>
              <a:rPr lang="en-US" dirty="0"/>
              <a:t>First used as a temple to the Roman god, Janus</a:t>
            </a:r>
          </a:p>
          <a:p>
            <a:r>
              <a:rPr lang="en-US" dirty="0"/>
              <a:t>572: converted into a church by invading Visigoths who seized Córdoba</a:t>
            </a:r>
          </a:p>
          <a:p>
            <a:r>
              <a:rPr lang="en-US" dirty="0"/>
              <a:t>785: converted into The Great Mosque, then completely rebuilt on orders of Abd </a:t>
            </a:r>
            <a:r>
              <a:rPr lang="en-US" dirty="0" err="1"/>
              <a:t>ar</a:t>
            </a:r>
            <a:r>
              <a:rPr lang="en-US" dirty="0"/>
              <a:t>-Rahman I</a:t>
            </a:r>
          </a:p>
          <a:p>
            <a:r>
              <a:rPr lang="en-US" dirty="0"/>
              <a:t>1236: converted into a cathedral, Córdoba was captured by the Christian forces of Castile during the Reconquista.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4F06A-F090-8D67-6C3D-DEC3694DADF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2732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9DB8D-E1C6-D405-46B1-C6F7A12D9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AD8B1A-B974-024D-C2A7-FED295C6F3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mosque structure, an important monument in the history of Islamic architecture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CFBD17-B769-47D1-E94D-ED6E198BCF5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27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2A7E11-F230-B7A1-5747-342F66400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908" y="2636912"/>
            <a:ext cx="5466184" cy="374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76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14E8-9671-8E42-7ED8-64486477B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E1EDA5-7CD6-DFA4-232A-AB546D84828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28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B5069E-9C3A-4BA1-D656-5B0F92042B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039044"/>
            <a:ext cx="4745314" cy="26642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421B66-3B24-E325-9191-1B7C8B6715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79" t="16773"/>
          <a:stretch/>
        </p:blipFill>
        <p:spPr>
          <a:xfrm>
            <a:off x="5508104" y="2780928"/>
            <a:ext cx="3314457" cy="35730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F9DA6B-F108-9F0E-462A-1AEA7D70F331}"/>
              </a:ext>
            </a:extLst>
          </p:cNvPr>
          <p:cNvSpPr txBox="1"/>
          <p:nvPr/>
        </p:nvSpPr>
        <p:spPr>
          <a:xfrm>
            <a:off x="5627004" y="2017249"/>
            <a:ext cx="3170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IN" dirty="0"/>
              <a:t>Caliphal entrance on the west side</a:t>
            </a:r>
          </a:p>
        </p:txBody>
      </p:sp>
    </p:spTree>
    <p:extLst>
      <p:ext uri="{BB962C8B-B14F-4D97-AF65-F5344CB8AC3E}">
        <p14:creationId xmlns:p14="http://schemas.microsoft.com/office/powerpoint/2010/main" val="3827082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2C427-EDF3-599A-0854-EF256501F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84EBD-57BD-3BA1-0150-0A4974578DF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29</a:t>
            </a:fld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BEDF9A-EB80-DC42-BDAB-78F33DAA46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819" y="1153568"/>
            <a:ext cx="3384376" cy="5072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735073-78A4-27E7-C74F-C86EF3CC3DEE}"/>
              </a:ext>
            </a:extLst>
          </p:cNvPr>
          <p:cNvSpPr txBox="1"/>
          <p:nvPr/>
        </p:nvSpPr>
        <p:spPr>
          <a:xfrm>
            <a:off x="357158" y="1168431"/>
            <a:ext cx="40708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dirty="0"/>
              <a:t>The mihrab or prayer niche, framed by a horseshoe arch decorated with gold and color tesserae.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7907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Question(s)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357158" y="2865191"/>
            <a:ext cx="8429684" cy="1127618"/>
          </a:xfrm>
        </p:spPr>
        <p:txBody>
          <a:bodyPr/>
          <a:lstStyle/>
          <a:p>
            <a:pPr marL="0" indent="0">
              <a:buNone/>
            </a:pPr>
            <a:r>
              <a:rPr lang="de-DE" sz="3200" dirty="0">
                <a:effectLst/>
                <a:latin typeface="Calibri" panose="020F0502020204030204" pitchFamily="34" charset="0"/>
              </a:rPr>
              <a:t>What </a:t>
            </a:r>
            <a:r>
              <a:rPr lang="de-DE" sz="3200" dirty="0" err="1">
                <a:effectLst/>
                <a:latin typeface="Calibri" panose="020F0502020204030204" pitchFamily="34" charset="0"/>
              </a:rPr>
              <a:t>are</a:t>
            </a:r>
            <a:r>
              <a:rPr lang="de-DE" sz="3200" dirty="0">
                <a:effectLst/>
                <a:latin typeface="Calibri" panose="020F0502020204030204" pitchFamily="34" charset="0"/>
              </a:rPr>
              <a:t> </a:t>
            </a:r>
            <a:r>
              <a:rPr lang="de-DE" sz="32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3200" dirty="0">
                <a:effectLst/>
                <a:latin typeface="Calibri" panose="020F0502020204030204" pitchFamily="34" charset="0"/>
              </a:rPr>
              <a:t> potential </a:t>
            </a:r>
            <a:r>
              <a:rPr lang="de-DE" sz="3200" dirty="0" err="1">
                <a:effectLst/>
                <a:latin typeface="Calibri" panose="020F0502020204030204" pitchFamily="34" charset="0"/>
              </a:rPr>
              <a:t>benefits</a:t>
            </a:r>
            <a:r>
              <a:rPr lang="de-DE" sz="3200" dirty="0">
                <a:effectLst/>
                <a:latin typeface="Calibri" panose="020F0502020204030204" pitchFamily="34" charset="0"/>
              </a:rPr>
              <a:t> and </a:t>
            </a:r>
            <a:r>
              <a:rPr lang="de-DE" sz="3200" dirty="0" err="1">
                <a:effectLst/>
                <a:latin typeface="Calibri" panose="020F0502020204030204" pitchFamily="34" charset="0"/>
              </a:rPr>
              <a:t>drawbacks</a:t>
            </a:r>
            <a:r>
              <a:rPr lang="de-DE" sz="3200" dirty="0">
                <a:effectLst/>
                <a:latin typeface="Calibri" panose="020F0502020204030204" pitchFamily="34" charset="0"/>
              </a:rPr>
              <a:t> </a:t>
            </a:r>
            <a:r>
              <a:rPr lang="de-DE" sz="3200" dirty="0" err="1">
                <a:effectLst/>
                <a:latin typeface="Calibri" panose="020F0502020204030204" pitchFamily="34" charset="0"/>
              </a:rPr>
              <a:t>of</a:t>
            </a:r>
            <a:r>
              <a:rPr lang="de-DE" sz="3200" dirty="0">
                <a:effectLst/>
                <a:latin typeface="Calibri" panose="020F0502020204030204" pitchFamily="34" charset="0"/>
              </a:rPr>
              <a:t> </a:t>
            </a:r>
            <a:r>
              <a:rPr lang="de-DE" sz="3200" dirty="0" err="1">
                <a:effectLst/>
                <a:latin typeface="Calibri" panose="020F0502020204030204" pitchFamily="34" charset="0"/>
              </a:rPr>
              <a:t>digitizing</a:t>
            </a:r>
            <a:r>
              <a:rPr lang="de-DE" sz="3200" dirty="0">
                <a:effectLst/>
                <a:latin typeface="Calibri" panose="020F0502020204030204" pitchFamily="34" charset="0"/>
              </a:rPr>
              <a:t> </a:t>
            </a:r>
            <a:r>
              <a:rPr lang="de-DE" sz="3200" dirty="0" err="1">
                <a:effectLst/>
                <a:latin typeface="Calibri" panose="020F0502020204030204" pitchFamily="34" charset="0"/>
              </a:rPr>
              <a:t>sacred</a:t>
            </a:r>
            <a:r>
              <a:rPr lang="de-DE" sz="3200" dirty="0">
                <a:effectLst/>
                <a:latin typeface="Calibri" panose="020F0502020204030204" pitchFamily="34" charset="0"/>
              </a:rPr>
              <a:t> </a:t>
            </a:r>
            <a:r>
              <a:rPr lang="de-DE" sz="3200" dirty="0" err="1">
                <a:effectLst/>
                <a:latin typeface="Calibri" panose="020F0502020204030204" pitchFamily="34" charset="0"/>
              </a:rPr>
              <a:t>spaces</a:t>
            </a:r>
            <a:r>
              <a:rPr lang="de-DE" sz="3200" dirty="0">
                <a:effectLst/>
                <a:latin typeface="Calibri" panose="020F0502020204030204" pitchFamily="34" charset="0"/>
              </a:rPr>
              <a:t> </a:t>
            </a:r>
            <a:r>
              <a:rPr lang="de-DE" sz="3200" dirty="0" err="1">
                <a:effectLst/>
                <a:latin typeface="Calibri" panose="020F0502020204030204" pitchFamily="34" charset="0"/>
              </a:rPr>
              <a:t>through</a:t>
            </a:r>
            <a:r>
              <a:rPr lang="de-DE" sz="3200" dirty="0">
                <a:effectLst/>
                <a:latin typeface="Calibri" panose="020F0502020204030204" pitchFamily="34" charset="0"/>
              </a:rPr>
              <a:t> virtual </a:t>
            </a:r>
            <a:r>
              <a:rPr lang="de-DE" sz="3200" dirty="0" err="1">
                <a:effectLst/>
                <a:latin typeface="Calibri" panose="020F0502020204030204" pitchFamily="34" charset="0"/>
              </a:rPr>
              <a:t>reality</a:t>
            </a:r>
            <a:r>
              <a:rPr lang="de-DE" sz="3200" dirty="0">
                <a:effectLst/>
                <a:latin typeface="Calibri" panose="020F0502020204030204" pitchFamily="34" charset="0"/>
              </a:rPr>
              <a:t>? </a:t>
            </a:r>
            <a:endParaRPr lang="de-DE" sz="32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1461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20556-ED5D-9137-81C0-A50940363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C25225-67C5-2A0A-8AA7-A52A87AC20B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30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26D507-EA6B-8DC3-814B-0933BA898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586" y="1292821"/>
            <a:ext cx="6180827" cy="41044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BA0E10-188C-89B7-4B05-A240E33EC536}"/>
              </a:ext>
            </a:extLst>
          </p:cNvPr>
          <p:cNvSpPr txBox="1"/>
          <p:nvPr/>
        </p:nvSpPr>
        <p:spPr>
          <a:xfrm>
            <a:off x="2841398" y="5600981"/>
            <a:ext cx="3461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IN" dirty="0"/>
              <a:t>Dome built above the mihrab</a:t>
            </a:r>
          </a:p>
        </p:txBody>
      </p:sp>
    </p:spTree>
    <p:extLst>
      <p:ext uri="{BB962C8B-B14F-4D97-AF65-F5344CB8AC3E}">
        <p14:creationId xmlns:p14="http://schemas.microsoft.com/office/powerpoint/2010/main" val="2687018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358A6-5C5E-A294-46FE-792B735DB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47D7E6-41B0-6E27-7598-5B99C5CA41B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31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B8DCBA-9B1E-0ACC-72C2-41F0720D4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338" y="1247225"/>
            <a:ext cx="6545324" cy="43635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E332FA-5FA2-64C6-E819-F0D4FEB9377C}"/>
              </a:ext>
            </a:extLst>
          </p:cNvPr>
          <p:cNvSpPr txBox="1"/>
          <p:nvPr/>
        </p:nvSpPr>
        <p:spPr>
          <a:xfrm>
            <a:off x="3923425" y="5743537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IN" dirty="0"/>
              <a:t>Cathedral</a:t>
            </a:r>
          </a:p>
        </p:txBody>
      </p:sp>
    </p:spTree>
    <p:extLst>
      <p:ext uri="{BB962C8B-B14F-4D97-AF65-F5344CB8AC3E}">
        <p14:creationId xmlns:p14="http://schemas.microsoft.com/office/powerpoint/2010/main" val="1549461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2C96C-2C21-179C-4270-7416F93A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73018F-B6F7-5128-D4BE-17D08A2727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3D models available for the Mosque–Cathedral of Córdoba: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4F91B8-9272-0612-EE41-761E6BE89F6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32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FDAB37-7497-C80B-4390-1339AFEE0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486" y="2132856"/>
            <a:ext cx="6588224" cy="390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988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6DB37-3082-629F-4B00-155D1D8C0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87651A-38F3-21C2-CC0D-35D45602ACB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33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62BBE8-0404-E503-DE8A-B9BE307117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16" y="1772816"/>
            <a:ext cx="7884368" cy="375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150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60386-687C-5F46-ED8F-2670E812D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C02DA7-0971-8869-38B0-22664F292E1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34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F2DD6C-619E-DCFE-46E3-19492F4BB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31" y="1772816"/>
            <a:ext cx="7573737" cy="381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85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BA4C-4553-C259-BD3C-8B8367FD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B24B5-D7DF-BB04-2716-B857962D7B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Most of the 3D models available are of the exterior of the  architecture.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2A56C0-52F1-F58A-348C-D2C3FDAF0D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22696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Review – Struggles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progress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expected</a:t>
            </a:r>
            <a:r>
              <a:rPr lang="de-DE" dirty="0"/>
              <a:t>/</a:t>
            </a:r>
            <a:r>
              <a:rPr lang="de-DE" dirty="0" err="1"/>
              <a:t>planned</a:t>
            </a:r>
            <a:endParaRPr lang="de-DE" dirty="0"/>
          </a:p>
          <a:p>
            <a:r>
              <a:rPr lang="de-DE" dirty="0" err="1"/>
              <a:t>Beginning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meeting</a:t>
            </a:r>
            <a:r>
              <a:rPr lang="de-DE" dirty="0"/>
              <a:t> intensive</a:t>
            </a:r>
          </a:p>
          <a:p>
            <a:pPr lvl="1"/>
            <a:r>
              <a:rPr lang="de-DE" dirty="0" err="1"/>
              <a:t>Finding</a:t>
            </a:r>
            <a:r>
              <a:rPr lang="de-DE" dirty="0"/>
              <a:t> </a:t>
            </a:r>
            <a:r>
              <a:rPr lang="de-DE" dirty="0" err="1"/>
              <a:t>times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everyone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hard</a:t>
            </a:r>
            <a:endParaRPr lang="de-DE" dirty="0"/>
          </a:p>
          <a:p>
            <a:r>
              <a:rPr lang="de-DE" dirty="0"/>
              <a:t>Implementation </a:t>
            </a:r>
            <a:r>
              <a:rPr lang="de-DE" dirty="0" err="1"/>
              <a:t>hasn‘t</a:t>
            </a:r>
            <a:r>
              <a:rPr lang="de-DE" dirty="0"/>
              <a:t> </a:t>
            </a:r>
            <a:r>
              <a:rPr lang="de-DE" dirty="0" err="1"/>
              <a:t>started</a:t>
            </a:r>
            <a:endParaRPr lang="de-DE" dirty="0"/>
          </a:p>
          <a:p>
            <a:pPr lvl="1"/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expect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understanding</a:t>
            </a:r>
            <a:r>
              <a:rPr lang="de-DE" dirty="0"/>
              <a:t> and </a:t>
            </a:r>
            <a:r>
              <a:rPr lang="de-DE" dirty="0" err="1"/>
              <a:t>visions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starts</a:t>
            </a:r>
            <a:endParaRPr lang="de-DE" dirty="0"/>
          </a:p>
          <a:p>
            <a:r>
              <a:rPr lang="de-DE" b="1" dirty="0" err="1"/>
              <a:t>Unaccustomed</a:t>
            </a:r>
            <a:r>
              <a:rPr lang="de-DE" b="1" dirty="0"/>
              <a:t> to </a:t>
            </a:r>
            <a:r>
              <a:rPr lang="de-DE" b="1" dirty="0" err="1"/>
              <a:t>level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selforganization</a:t>
            </a:r>
            <a:r>
              <a:rPr lang="de-DE" b="1" dirty="0"/>
              <a:t>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689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Talk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r>
              <a:rPr lang="de-DE" dirty="0"/>
              <a:t> </a:t>
            </a:r>
            <a:r>
              <a:rPr lang="de-DE" dirty="0" err="1"/>
              <a:t>details</a:t>
            </a:r>
            <a:endParaRPr lang="de-DE" dirty="0"/>
          </a:p>
          <a:p>
            <a:r>
              <a:rPr lang="de-DE" dirty="0" err="1"/>
              <a:t>Decide</a:t>
            </a:r>
            <a:r>
              <a:rPr lang="de-DE" dirty="0"/>
              <a:t> on </a:t>
            </a:r>
            <a:r>
              <a:rPr lang="de-DE" dirty="0" err="1"/>
              <a:t>spaces</a:t>
            </a:r>
            <a:r>
              <a:rPr lang="de-DE" dirty="0"/>
              <a:t> to </a:t>
            </a:r>
            <a:r>
              <a:rPr lang="de-DE" dirty="0" err="1"/>
              <a:t>use</a:t>
            </a:r>
            <a:r>
              <a:rPr lang="de-DE" dirty="0"/>
              <a:t>/</a:t>
            </a:r>
            <a:r>
              <a:rPr lang="de-DE" dirty="0" err="1"/>
              <a:t>model</a:t>
            </a:r>
            <a:endParaRPr lang="de-DE" dirty="0"/>
          </a:p>
          <a:p>
            <a:r>
              <a:rPr lang="de-DE" dirty="0" err="1"/>
              <a:t>Refine</a:t>
            </a:r>
            <a:r>
              <a:rPr lang="de-DE" dirty="0"/>
              <a:t> and plan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stories</a:t>
            </a:r>
            <a:r>
              <a:rPr lang="de-DE" dirty="0"/>
              <a:t> in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detail</a:t>
            </a:r>
            <a:endParaRPr lang="de-DE" dirty="0"/>
          </a:p>
          <a:p>
            <a:r>
              <a:rPr lang="de-DE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Start </a:t>
            </a:r>
            <a:r>
              <a:rPr lang="de-DE" dirty="0" err="1">
                <a:solidFill>
                  <a:schemeClr val="accent5">
                    <a:lumMod val="75000"/>
                    <a:lumOff val="25000"/>
                  </a:schemeClr>
                </a:solidFill>
              </a:rPr>
              <a:t>with</a:t>
            </a:r>
            <a:r>
              <a:rPr lang="de-DE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5">
                    <a:lumMod val="75000"/>
                    <a:lumOff val="25000"/>
                  </a:schemeClr>
                </a:solidFill>
              </a:rPr>
              <a:t>implementation</a:t>
            </a:r>
            <a:endParaRPr lang="de-DE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819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3431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Question(s)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b="1" dirty="0" err="1"/>
              <a:t>How</a:t>
            </a:r>
            <a:r>
              <a:rPr lang="de-DE" b="1" dirty="0"/>
              <a:t> </a:t>
            </a:r>
            <a:r>
              <a:rPr lang="de-DE" b="1" dirty="0" err="1"/>
              <a:t>does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VR </a:t>
            </a:r>
            <a:r>
              <a:rPr lang="de-DE" b="1" dirty="0" err="1"/>
              <a:t>environment</a:t>
            </a:r>
            <a:r>
              <a:rPr lang="de-DE" b="1" dirty="0"/>
              <a:t> </a:t>
            </a:r>
            <a:r>
              <a:rPr lang="de-DE" b="1" dirty="0" err="1"/>
              <a:t>influence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way</a:t>
            </a:r>
            <a:r>
              <a:rPr lang="de-DE" b="1" dirty="0"/>
              <a:t> </a:t>
            </a:r>
            <a:r>
              <a:rPr lang="de-DE" b="1" dirty="0" err="1"/>
              <a:t>people</a:t>
            </a:r>
            <a:r>
              <a:rPr lang="de-DE" b="1" dirty="0"/>
              <a:t> </a:t>
            </a:r>
            <a:r>
              <a:rPr lang="de-DE" b="1" dirty="0" err="1"/>
              <a:t>interact</a:t>
            </a:r>
            <a:r>
              <a:rPr lang="de-DE" b="1" dirty="0"/>
              <a:t> </a:t>
            </a:r>
            <a:r>
              <a:rPr lang="de-DE" b="1" dirty="0" err="1"/>
              <a:t>with</a:t>
            </a:r>
            <a:r>
              <a:rPr lang="de-DE" b="1" dirty="0"/>
              <a:t> </a:t>
            </a:r>
            <a:r>
              <a:rPr lang="de-DE" b="1" dirty="0" err="1"/>
              <a:t>each</a:t>
            </a:r>
            <a:r>
              <a:rPr lang="de-DE" b="1" dirty="0"/>
              <a:t> </a:t>
            </a:r>
            <a:r>
              <a:rPr lang="de-DE" b="1" dirty="0" err="1"/>
              <a:t>other</a:t>
            </a:r>
            <a:r>
              <a:rPr lang="de-DE" b="1" dirty="0"/>
              <a:t>?</a:t>
            </a:r>
          </a:p>
          <a:p>
            <a:endParaRPr lang="de-DE" b="1" dirty="0"/>
          </a:p>
          <a:p>
            <a:r>
              <a:rPr lang="de-DE" dirty="0"/>
              <a:t>Can </a:t>
            </a:r>
            <a:r>
              <a:rPr lang="de-DE" dirty="0" err="1"/>
              <a:t>mostly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collected</a:t>
            </a:r>
            <a:r>
              <a:rPr lang="de-DE" dirty="0"/>
              <a:t> </a:t>
            </a:r>
            <a:r>
              <a:rPr lang="de-DE" dirty="0" err="1"/>
              <a:t>automatically</a:t>
            </a:r>
            <a:endParaRPr lang="de-DE" dirty="0"/>
          </a:p>
          <a:p>
            <a:r>
              <a:rPr lang="de-DE" dirty="0" err="1"/>
              <a:t>Direct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feedback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subjective</a:t>
            </a:r>
            <a:r>
              <a:rPr lang="de-DE" dirty="0"/>
              <a:t> </a:t>
            </a:r>
            <a:r>
              <a:rPr lang="de-DE" dirty="0" err="1"/>
              <a:t>aspects</a:t>
            </a:r>
            <a:endParaRPr lang="de-DE" dirty="0"/>
          </a:p>
          <a:p>
            <a:endParaRPr lang="de-DE" dirty="0"/>
          </a:p>
          <a:p>
            <a:r>
              <a:rPr lang="de-DE" dirty="0"/>
              <a:t>Data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reality</a:t>
            </a:r>
            <a:r>
              <a:rPr lang="de-DE" dirty="0"/>
              <a:t> </a:t>
            </a:r>
            <a:r>
              <a:rPr lang="de-DE" dirty="0" err="1"/>
              <a:t>needed</a:t>
            </a:r>
            <a:endParaRPr lang="de-DE" dirty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059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Question(s)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/>
              <a:t>How does virtual reality technology change the way that people engage with and understand sacred spaces/objects and their history?</a:t>
            </a:r>
          </a:p>
          <a:p>
            <a:endParaRPr lang="de-DE" b="1" dirty="0"/>
          </a:p>
          <a:p>
            <a:r>
              <a:rPr lang="de-DE" dirty="0"/>
              <a:t>Can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collected</a:t>
            </a:r>
            <a:r>
              <a:rPr lang="de-DE" dirty="0"/>
              <a:t> </a:t>
            </a:r>
            <a:r>
              <a:rPr lang="de-DE" dirty="0" err="1"/>
              <a:t>automatically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  <a:p>
            <a:r>
              <a:rPr lang="de-DE" dirty="0" err="1"/>
              <a:t>Direct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feedback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subjective</a:t>
            </a:r>
            <a:r>
              <a:rPr lang="de-DE" dirty="0"/>
              <a:t> </a:t>
            </a:r>
            <a:r>
              <a:rPr lang="de-DE" dirty="0" err="1"/>
              <a:t>aspects</a:t>
            </a:r>
            <a:endParaRPr lang="de-DE" dirty="0"/>
          </a:p>
          <a:p>
            <a:endParaRPr lang="de-DE" dirty="0"/>
          </a:p>
          <a:p>
            <a:r>
              <a:rPr lang="de-DE" dirty="0"/>
              <a:t>Data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reality</a:t>
            </a:r>
            <a:r>
              <a:rPr lang="de-DE" dirty="0"/>
              <a:t> </a:t>
            </a:r>
            <a:r>
              <a:rPr lang="de-DE" dirty="0" err="1"/>
              <a:t>needed</a:t>
            </a:r>
            <a:endParaRPr lang="de-DE" dirty="0"/>
          </a:p>
          <a:p>
            <a:r>
              <a:rPr lang="de-DE" dirty="0" err="1"/>
              <a:t>Incorporating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corresponding</a:t>
            </a:r>
            <a:r>
              <a:rPr lang="de-DE" dirty="0"/>
              <a:t> </a:t>
            </a:r>
            <a:r>
              <a:rPr lang="de-DE" dirty="0" err="1"/>
              <a:t>objects</a:t>
            </a:r>
            <a:endParaRPr lang="de-DE" dirty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214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Question(s)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/>
              <a:t>How can virtual reality be used to enhance the experience of visiting sacred spaces for those who are unable to physically visit them due to distance or accessibility issues?</a:t>
            </a:r>
          </a:p>
          <a:p>
            <a:endParaRPr lang="de-DE" b="1" dirty="0"/>
          </a:p>
          <a:p>
            <a:r>
              <a:rPr lang="de-DE" dirty="0" err="1"/>
              <a:t>Mostly</a:t>
            </a:r>
            <a:r>
              <a:rPr lang="de-DE" dirty="0"/>
              <a:t> </a:t>
            </a:r>
            <a:r>
              <a:rPr lang="de-DE" dirty="0" err="1"/>
              <a:t>subjective</a:t>
            </a:r>
            <a:r>
              <a:rPr lang="de-DE" dirty="0"/>
              <a:t> </a:t>
            </a:r>
            <a:r>
              <a:rPr lang="de-DE" dirty="0" err="1"/>
              <a:t>perception</a:t>
            </a:r>
            <a:endParaRPr lang="de-DE" dirty="0"/>
          </a:p>
          <a:p>
            <a:endParaRPr lang="de-DE" dirty="0"/>
          </a:p>
          <a:p>
            <a:r>
              <a:rPr lang="de-DE" dirty="0"/>
              <a:t>Data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reality</a:t>
            </a:r>
            <a:r>
              <a:rPr lang="de-DE" dirty="0"/>
              <a:t> </a:t>
            </a:r>
            <a:r>
              <a:rPr lang="de-DE" dirty="0" err="1"/>
              <a:t>needed</a:t>
            </a:r>
            <a:endParaRPr lang="de-DE" dirty="0"/>
          </a:p>
          <a:p>
            <a:r>
              <a:rPr lang="de-DE" dirty="0" err="1"/>
              <a:t>Affected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needed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970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Question(s)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/>
              <a:t>How does a VR learning experience differ from the conventional methods when it comes to religious preaching for children?</a:t>
            </a:r>
          </a:p>
          <a:p>
            <a:endParaRPr lang="de-DE" b="1" dirty="0"/>
          </a:p>
          <a:p>
            <a:r>
              <a:rPr lang="de-DE" dirty="0" err="1"/>
              <a:t>Mostly</a:t>
            </a:r>
            <a:r>
              <a:rPr lang="de-DE" dirty="0"/>
              <a:t> </a:t>
            </a:r>
            <a:r>
              <a:rPr lang="de-DE" dirty="0" err="1"/>
              <a:t>subjective</a:t>
            </a:r>
            <a:r>
              <a:rPr lang="de-DE" dirty="0"/>
              <a:t> </a:t>
            </a:r>
            <a:r>
              <a:rPr lang="de-DE" dirty="0" err="1"/>
              <a:t>perception</a:t>
            </a:r>
            <a:endParaRPr lang="de-DE" dirty="0"/>
          </a:p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collected</a:t>
            </a:r>
            <a:r>
              <a:rPr lang="de-DE" dirty="0"/>
              <a:t> </a:t>
            </a:r>
            <a:r>
              <a:rPr lang="de-DE" dirty="0" err="1"/>
              <a:t>automatically</a:t>
            </a:r>
            <a:endParaRPr lang="de-DE" dirty="0"/>
          </a:p>
          <a:p>
            <a:endParaRPr lang="de-DE" dirty="0"/>
          </a:p>
          <a:p>
            <a:r>
              <a:rPr lang="de-DE" dirty="0"/>
              <a:t>Data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reality</a:t>
            </a:r>
            <a:r>
              <a:rPr lang="de-DE" dirty="0"/>
              <a:t> </a:t>
            </a:r>
            <a:r>
              <a:rPr lang="de-DE" dirty="0" err="1"/>
              <a:t>needed</a:t>
            </a:r>
            <a:endParaRPr lang="de-DE" dirty="0"/>
          </a:p>
          <a:p>
            <a:r>
              <a:rPr lang="de-DE" dirty="0" err="1"/>
              <a:t>How</a:t>
            </a:r>
            <a:r>
              <a:rPr lang="de-DE" dirty="0"/>
              <a:t> to </a:t>
            </a:r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effectiveness</a:t>
            </a:r>
            <a:r>
              <a:rPr lang="de-DE" dirty="0"/>
              <a:t> and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effect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841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Question(s)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/>
              <a:t>W</a:t>
            </a:r>
            <a:r>
              <a:rPr lang="de-DE" b="1" dirty="0"/>
              <a:t>hat </a:t>
            </a:r>
            <a:r>
              <a:rPr lang="de-DE" b="1" dirty="0" err="1"/>
              <a:t>are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ethical</a:t>
            </a:r>
            <a:r>
              <a:rPr lang="de-DE" b="1" dirty="0"/>
              <a:t> </a:t>
            </a:r>
            <a:r>
              <a:rPr lang="de-DE" b="1" dirty="0" err="1"/>
              <a:t>considerations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using</a:t>
            </a:r>
            <a:r>
              <a:rPr lang="de-DE" b="1" dirty="0"/>
              <a:t> virtual </a:t>
            </a:r>
            <a:r>
              <a:rPr lang="de-DE" b="1" dirty="0" err="1"/>
              <a:t>reality</a:t>
            </a:r>
            <a:r>
              <a:rPr lang="de-DE" b="1" dirty="0"/>
              <a:t> in </a:t>
            </a:r>
            <a:r>
              <a:rPr lang="de-DE" b="1" dirty="0" err="1"/>
              <a:t>sacred</a:t>
            </a:r>
            <a:r>
              <a:rPr lang="de-DE" b="1" dirty="0"/>
              <a:t> </a:t>
            </a:r>
            <a:r>
              <a:rPr lang="de-DE" b="1" dirty="0" err="1"/>
              <a:t>spaces</a:t>
            </a:r>
            <a:r>
              <a:rPr lang="de-DE" b="1" dirty="0"/>
              <a:t>, and </a:t>
            </a:r>
            <a:r>
              <a:rPr lang="de-DE" b="1" dirty="0" err="1"/>
              <a:t>how</a:t>
            </a:r>
            <a:r>
              <a:rPr lang="de-DE" b="1" dirty="0"/>
              <a:t> </a:t>
            </a:r>
            <a:r>
              <a:rPr lang="de-DE" b="1" dirty="0" err="1"/>
              <a:t>can</a:t>
            </a:r>
            <a:r>
              <a:rPr lang="de-DE" b="1" dirty="0"/>
              <a:t> </a:t>
            </a:r>
            <a:r>
              <a:rPr lang="de-DE" b="1" dirty="0" err="1"/>
              <a:t>these</a:t>
            </a:r>
            <a:r>
              <a:rPr lang="de-DE" b="1" dirty="0"/>
              <a:t> </a:t>
            </a:r>
            <a:r>
              <a:rPr lang="de-DE" b="1" dirty="0" err="1"/>
              <a:t>be</a:t>
            </a:r>
            <a:r>
              <a:rPr lang="de-DE" b="1" dirty="0"/>
              <a:t> </a:t>
            </a:r>
            <a:r>
              <a:rPr lang="de-DE" b="1" dirty="0" err="1"/>
              <a:t>addressed</a:t>
            </a:r>
            <a:r>
              <a:rPr lang="de-DE" b="1" dirty="0"/>
              <a:t>?</a:t>
            </a:r>
            <a:endParaRPr lang="en-US" b="1" dirty="0"/>
          </a:p>
          <a:p>
            <a:endParaRPr lang="de-DE" b="1" dirty="0"/>
          </a:p>
          <a:p>
            <a:r>
              <a:rPr lang="de-DE" dirty="0" err="1"/>
              <a:t>Direct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feedback</a:t>
            </a:r>
            <a:r>
              <a:rPr lang="de-DE" dirty="0"/>
              <a:t> </a:t>
            </a:r>
            <a:r>
              <a:rPr lang="de-DE" dirty="0" err="1"/>
              <a:t>needed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Subjective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370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Class </a:t>
            </a:r>
            <a:r>
              <a:rPr lang="de-DE" dirty="0" err="1"/>
              <a:t>Diagram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7FDCBBA-91A5-9CB8-8028-C4D58BA4C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20" y="1095813"/>
            <a:ext cx="7812360" cy="512872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172B143-1EB8-8895-8D3B-0AD3BDEA4F9D}"/>
              </a:ext>
            </a:extLst>
          </p:cNvPr>
          <p:cNvSpPr/>
          <p:nvPr/>
        </p:nvSpPr>
        <p:spPr bwMode="auto">
          <a:xfrm>
            <a:off x="755576" y="2289600"/>
            <a:ext cx="1584176" cy="1152128"/>
          </a:xfrm>
          <a:prstGeom prst="rect">
            <a:avLst/>
          </a:prstGeom>
          <a:solidFill>
            <a:schemeClr val="bg1">
              <a:alpha val="6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C3683B1-2F14-3277-1E38-7AD57C6E04EE}"/>
              </a:ext>
            </a:extLst>
          </p:cNvPr>
          <p:cNvSpPr/>
          <p:nvPr/>
        </p:nvSpPr>
        <p:spPr bwMode="auto">
          <a:xfrm>
            <a:off x="2617200" y="2088000"/>
            <a:ext cx="2160240" cy="504056"/>
          </a:xfrm>
          <a:prstGeom prst="rect">
            <a:avLst/>
          </a:prstGeom>
          <a:solidFill>
            <a:schemeClr val="bg1">
              <a:alpha val="6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C9CFFE8-108E-9957-48F3-DC2B2E693C05}"/>
              </a:ext>
            </a:extLst>
          </p:cNvPr>
          <p:cNvSpPr/>
          <p:nvPr/>
        </p:nvSpPr>
        <p:spPr bwMode="auto">
          <a:xfrm>
            <a:off x="4777440" y="1484784"/>
            <a:ext cx="1378736" cy="1166400"/>
          </a:xfrm>
          <a:prstGeom prst="rect">
            <a:avLst/>
          </a:prstGeom>
          <a:solidFill>
            <a:schemeClr val="bg1">
              <a:alpha val="6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6CAE513-BEF1-434A-736A-9F6EA19FBF3D}"/>
              </a:ext>
            </a:extLst>
          </p:cNvPr>
          <p:cNvSpPr/>
          <p:nvPr/>
        </p:nvSpPr>
        <p:spPr bwMode="auto">
          <a:xfrm>
            <a:off x="2336400" y="1484784"/>
            <a:ext cx="2440800" cy="360040"/>
          </a:xfrm>
          <a:prstGeom prst="rect">
            <a:avLst/>
          </a:prstGeom>
          <a:solidFill>
            <a:schemeClr val="bg1">
              <a:alpha val="6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dirty="0"/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B0A33FFA-DB12-3A62-2B04-834DCDDCD15F}"/>
              </a:ext>
            </a:extLst>
          </p:cNvPr>
          <p:cNvSpPr/>
          <p:nvPr/>
        </p:nvSpPr>
        <p:spPr bwMode="auto">
          <a:xfrm>
            <a:off x="3948193" y="2518475"/>
            <a:ext cx="825285" cy="794288"/>
          </a:xfrm>
          <a:custGeom>
            <a:avLst/>
            <a:gdLst>
              <a:gd name="connsiteX0" fmla="*/ 0 w 825285"/>
              <a:gd name="connsiteY0" fmla="*/ 662552 h 794288"/>
              <a:gd name="connsiteX1" fmla="*/ 825285 w 825285"/>
              <a:gd name="connsiteY1" fmla="*/ 0 h 794288"/>
              <a:gd name="connsiteX2" fmla="*/ 825285 w 825285"/>
              <a:gd name="connsiteY2" fmla="*/ 151108 h 794288"/>
              <a:gd name="connsiteX3" fmla="*/ 3875 w 825285"/>
              <a:gd name="connsiteY3" fmla="*/ 794288 h 794288"/>
              <a:gd name="connsiteX4" fmla="*/ 0 w 825285"/>
              <a:gd name="connsiteY4" fmla="*/ 662552 h 79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285" h="794288">
                <a:moveTo>
                  <a:pt x="0" y="662552"/>
                </a:moveTo>
                <a:lnTo>
                  <a:pt x="825285" y="0"/>
                </a:lnTo>
                <a:lnTo>
                  <a:pt x="825285" y="151108"/>
                </a:lnTo>
                <a:lnTo>
                  <a:pt x="3875" y="794288"/>
                </a:lnTo>
                <a:lnTo>
                  <a:pt x="0" y="662552"/>
                </a:lnTo>
                <a:close/>
              </a:path>
            </a:pathLst>
          </a:custGeom>
          <a:solidFill>
            <a:schemeClr val="bg1">
              <a:alpha val="6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195144C-707C-DDAE-28FD-4C9DA596DA3F}"/>
              </a:ext>
            </a:extLst>
          </p:cNvPr>
          <p:cNvSpPr/>
          <p:nvPr/>
        </p:nvSpPr>
        <p:spPr bwMode="auto">
          <a:xfrm>
            <a:off x="2627784" y="2924944"/>
            <a:ext cx="1368152" cy="576064"/>
          </a:xfrm>
          <a:prstGeom prst="rect">
            <a:avLst/>
          </a:prstGeom>
          <a:solidFill>
            <a:schemeClr val="bg1">
              <a:alpha val="6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AD5BCFF-0C9B-B194-46EB-DC48480F5A5C}"/>
              </a:ext>
            </a:extLst>
          </p:cNvPr>
          <p:cNvSpPr/>
          <p:nvPr/>
        </p:nvSpPr>
        <p:spPr bwMode="auto">
          <a:xfrm>
            <a:off x="6156176" y="1916832"/>
            <a:ext cx="2088232" cy="468000"/>
          </a:xfrm>
          <a:prstGeom prst="rect">
            <a:avLst/>
          </a:prstGeom>
          <a:solidFill>
            <a:schemeClr val="bg1">
              <a:alpha val="6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dirty="0"/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18EDBE78-B5AE-2EC1-FAB6-7935E7BAB54A}"/>
              </a:ext>
            </a:extLst>
          </p:cNvPr>
          <p:cNvSpPr/>
          <p:nvPr/>
        </p:nvSpPr>
        <p:spPr bwMode="auto">
          <a:xfrm>
            <a:off x="4717264" y="2641600"/>
            <a:ext cx="1378736" cy="2750400"/>
          </a:xfrm>
          <a:custGeom>
            <a:avLst/>
            <a:gdLst>
              <a:gd name="connsiteX0" fmla="*/ 655320 w 1315720"/>
              <a:gd name="connsiteY0" fmla="*/ 0 h 2738120"/>
              <a:gd name="connsiteX1" fmla="*/ 1315720 w 1315720"/>
              <a:gd name="connsiteY1" fmla="*/ 411480 h 2738120"/>
              <a:gd name="connsiteX2" fmla="*/ 1310640 w 1315720"/>
              <a:gd name="connsiteY2" fmla="*/ 2738120 h 2738120"/>
              <a:gd name="connsiteX3" fmla="*/ 0 w 1315720"/>
              <a:gd name="connsiteY3" fmla="*/ 2733040 h 2738120"/>
              <a:gd name="connsiteX4" fmla="*/ 10160 w 1315720"/>
              <a:gd name="connsiteY4" fmla="*/ 416560 h 2738120"/>
              <a:gd name="connsiteX5" fmla="*/ 655320 w 1315720"/>
              <a:gd name="connsiteY5" fmla="*/ 0 h 273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5720" h="2738120">
                <a:moveTo>
                  <a:pt x="655320" y="0"/>
                </a:moveTo>
                <a:lnTo>
                  <a:pt x="1315720" y="411480"/>
                </a:lnTo>
                <a:cubicBezTo>
                  <a:pt x="1314027" y="1187027"/>
                  <a:pt x="1312333" y="1962573"/>
                  <a:pt x="1310640" y="2738120"/>
                </a:cubicBezTo>
                <a:lnTo>
                  <a:pt x="0" y="2733040"/>
                </a:lnTo>
                <a:cubicBezTo>
                  <a:pt x="3387" y="1960880"/>
                  <a:pt x="6773" y="1188720"/>
                  <a:pt x="10160" y="416560"/>
                </a:cubicBezTo>
                <a:lnTo>
                  <a:pt x="655320" y="0"/>
                </a:lnTo>
                <a:close/>
              </a:path>
            </a:pathLst>
          </a:custGeom>
          <a:solidFill>
            <a:schemeClr val="bg1">
              <a:alpha val="68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060FC3FA-C426-12C3-98DF-3DB8C278A1AA}"/>
              </a:ext>
            </a:extLst>
          </p:cNvPr>
          <p:cNvSpPr/>
          <p:nvPr/>
        </p:nvSpPr>
        <p:spPr bwMode="auto">
          <a:xfrm>
            <a:off x="4773478" y="5392000"/>
            <a:ext cx="1322522" cy="773304"/>
          </a:xfrm>
          <a:prstGeom prst="rect">
            <a:avLst/>
          </a:prstGeom>
          <a:solidFill>
            <a:schemeClr val="bg1">
              <a:alpha val="68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3F2A64C-64EB-8244-8D02-1F38D3E334A1}"/>
              </a:ext>
            </a:extLst>
          </p:cNvPr>
          <p:cNvSpPr/>
          <p:nvPr/>
        </p:nvSpPr>
        <p:spPr bwMode="auto">
          <a:xfrm>
            <a:off x="6104470" y="3052800"/>
            <a:ext cx="2034000" cy="648072"/>
          </a:xfrm>
          <a:prstGeom prst="rect">
            <a:avLst/>
          </a:prstGeom>
          <a:solidFill>
            <a:schemeClr val="bg1">
              <a:alpha val="68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48D366B-F122-FAF7-91C9-648332883259}"/>
              </a:ext>
            </a:extLst>
          </p:cNvPr>
          <p:cNvSpPr/>
          <p:nvPr/>
        </p:nvSpPr>
        <p:spPr bwMode="auto">
          <a:xfrm>
            <a:off x="6102000" y="4302000"/>
            <a:ext cx="1995922" cy="432048"/>
          </a:xfrm>
          <a:prstGeom prst="rect">
            <a:avLst/>
          </a:prstGeom>
          <a:solidFill>
            <a:schemeClr val="bg1">
              <a:alpha val="68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46F55EC9-EE94-31CA-9CB2-01A642575005}"/>
              </a:ext>
            </a:extLst>
          </p:cNvPr>
          <p:cNvSpPr/>
          <p:nvPr/>
        </p:nvSpPr>
        <p:spPr bwMode="auto">
          <a:xfrm>
            <a:off x="6516216" y="4734048"/>
            <a:ext cx="1872208" cy="1215232"/>
          </a:xfrm>
          <a:prstGeom prst="rect">
            <a:avLst/>
          </a:prstGeom>
          <a:solidFill>
            <a:schemeClr val="bg1">
              <a:alpha val="68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492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theme/theme1.xml><?xml version="1.0" encoding="utf-8"?>
<a:theme xmlns:a="http://schemas.openxmlformats.org/drawingml/2006/main" name="Vorlage_Praesentationen-ZM1">
  <a:themeElements>
    <a:clrScheme name="s-lab Designfarben">
      <a:dk1>
        <a:srgbClr val="0C3161"/>
      </a:dk1>
      <a:lt1>
        <a:srgbClr val="FFFFFF"/>
      </a:lt1>
      <a:dk2>
        <a:srgbClr val="0C3161"/>
      </a:dk2>
      <a:lt2>
        <a:srgbClr val="FFFFFF"/>
      </a:lt2>
      <a:accent1>
        <a:srgbClr val="0C3161"/>
      </a:accent1>
      <a:accent2>
        <a:srgbClr val="C1C1C1"/>
      </a:accent2>
      <a:accent3>
        <a:srgbClr val="FFFFFF"/>
      </a:accent3>
      <a:accent4>
        <a:srgbClr val="E9881B"/>
      </a:accent4>
      <a:accent5>
        <a:srgbClr val="051830"/>
      </a:accent5>
      <a:accent6>
        <a:srgbClr val="FFFFFF"/>
      </a:accent6>
      <a:hlink>
        <a:srgbClr val="0C3161"/>
      </a:hlink>
      <a:folHlink>
        <a:srgbClr val="C1C1C1"/>
      </a:folHlink>
    </a:clrScheme>
    <a:fontScheme name="S-Lab Schriftart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lg" len="lg"/>
        </a:ln>
        <a:effectLst/>
      </a:spPr>
      <a:bodyPr vert="horz" wrap="none" lIns="90000" tIns="46800" rIns="90000" bIns="46800" numCol="1" rtlCol="0" anchor="t" anchorCtr="0" compatLnSpc="1">
        <a:prstTxWarp prst="textNoShape">
          <a:avLst/>
        </a:prstTxWarp>
        <a:spAutoFit/>
      </a:bodyPr>
      <a:lstStyle>
        <a:defPPr marR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None/>
          <a:tabLst/>
          <a:defRPr dirty="0" smtClean="0"/>
        </a:defPPr>
      </a:lstStyle>
    </a:spDef>
    <a:lnDef>
      <a:spPr bwMode="auto"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s-lab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-lab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-lab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-lab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-lab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-lab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-lab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-lab 8">
        <a:dk1>
          <a:srgbClr val="00254F"/>
        </a:dk1>
        <a:lt1>
          <a:srgbClr val="FFFFFF"/>
        </a:lt1>
        <a:dk2>
          <a:srgbClr val="000000"/>
        </a:dk2>
        <a:lt2>
          <a:srgbClr val="808080"/>
        </a:lt2>
        <a:accent1>
          <a:srgbClr val="BBBABA"/>
        </a:accent1>
        <a:accent2>
          <a:srgbClr val="3333CC"/>
        </a:accent2>
        <a:accent3>
          <a:srgbClr val="FFFFFF"/>
        </a:accent3>
        <a:accent4>
          <a:srgbClr val="001E42"/>
        </a:accent4>
        <a:accent5>
          <a:srgbClr val="DAD9D9"/>
        </a:accent5>
        <a:accent6>
          <a:srgbClr val="2D2DB9"/>
        </a:accent6>
        <a:hlink>
          <a:srgbClr val="3333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-lab 9">
        <a:dk1>
          <a:srgbClr val="00254F"/>
        </a:dk1>
        <a:lt1>
          <a:srgbClr val="FFFFFF"/>
        </a:lt1>
        <a:dk2>
          <a:srgbClr val="000000"/>
        </a:dk2>
        <a:lt2>
          <a:srgbClr val="808080"/>
        </a:lt2>
        <a:accent1>
          <a:srgbClr val="BBBABA"/>
        </a:accent1>
        <a:accent2>
          <a:srgbClr val="3333CC"/>
        </a:accent2>
        <a:accent3>
          <a:srgbClr val="FFFFFF"/>
        </a:accent3>
        <a:accent4>
          <a:srgbClr val="001E42"/>
        </a:accent4>
        <a:accent5>
          <a:srgbClr val="DAD9D9"/>
        </a:accent5>
        <a:accent6>
          <a:srgbClr val="2D2DB9"/>
        </a:accent6>
        <a:hlink>
          <a:srgbClr val="3333CC"/>
        </a:hlink>
        <a:folHlink>
          <a:srgbClr val="FFC34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-lab 10">
        <a:dk1>
          <a:srgbClr val="00254F"/>
        </a:dk1>
        <a:lt1>
          <a:srgbClr val="FFFFFF"/>
        </a:lt1>
        <a:dk2>
          <a:srgbClr val="000000"/>
        </a:dk2>
        <a:lt2>
          <a:srgbClr val="808080"/>
        </a:lt2>
        <a:accent1>
          <a:srgbClr val="BBBABA"/>
        </a:accent1>
        <a:accent2>
          <a:srgbClr val="FB7016"/>
        </a:accent2>
        <a:accent3>
          <a:srgbClr val="FFFFFF"/>
        </a:accent3>
        <a:accent4>
          <a:srgbClr val="001E42"/>
        </a:accent4>
        <a:accent5>
          <a:srgbClr val="DAD9D9"/>
        </a:accent5>
        <a:accent6>
          <a:srgbClr val="E36513"/>
        </a:accent6>
        <a:hlink>
          <a:srgbClr val="3333CC"/>
        </a:hlink>
        <a:folHlink>
          <a:srgbClr val="FFC34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Vorlage_Praesentationen-ZM1</Template>
  <TotalTime>0</TotalTime>
  <Words>738</Words>
  <Application>Microsoft Macintosh PowerPoint</Application>
  <PresentationFormat>Bildschirmpräsentation (4:3)</PresentationFormat>
  <Paragraphs>165</Paragraphs>
  <Slides>38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4" baseType="lpstr">
      <vt:lpstr>Arial Unicode MS</vt:lpstr>
      <vt:lpstr>Arial</vt:lpstr>
      <vt:lpstr>Arial Black</vt:lpstr>
      <vt:lpstr>Calibri</vt:lpstr>
      <vt:lpstr>Times New Roman</vt:lpstr>
      <vt:lpstr>Vorlage_Praesentationen-ZM1</vt:lpstr>
      <vt:lpstr>Current Progress</vt:lpstr>
      <vt:lpstr>Agenda</vt:lpstr>
      <vt:lpstr>Research Question(s)</vt:lpstr>
      <vt:lpstr>Research Question(s)</vt:lpstr>
      <vt:lpstr>Research Question(s)</vt:lpstr>
      <vt:lpstr>Research Question(s)</vt:lpstr>
      <vt:lpstr>Research Question(s)</vt:lpstr>
      <vt:lpstr>Research Question(s)</vt:lpstr>
      <vt:lpstr>Class Diagram</vt:lpstr>
      <vt:lpstr>Sketches</vt:lpstr>
      <vt:lpstr>Sketches</vt:lpstr>
      <vt:lpstr>Sketches</vt:lpstr>
      <vt:lpstr>Sketches</vt:lpstr>
      <vt:lpstr>Sketches</vt:lpstr>
      <vt:lpstr>Sketches</vt:lpstr>
      <vt:lpstr>Sketches</vt:lpstr>
      <vt:lpstr>Sketches</vt:lpstr>
      <vt:lpstr>Hagia Sophia – Brief Historic</vt:lpstr>
      <vt:lpstr>Hagia Sophia - Architecture</vt:lpstr>
      <vt:lpstr>Hagia Sophia – Important Parts</vt:lpstr>
      <vt:lpstr>Hagia Sophia – Important Parts</vt:lpstr>
      <vt:lpstr>Hagia Sophia – Important Parts</vt:lpstr>
      <vt:lpstr>Hagia Sophia</vt:lpstr>
      <vt:lpstr> Mosque–Cathedral of Córdoba</vt:lpstr>
      <vt:lpstr> Mosque–Cathedral of Córdoba</vt:lpstr>
      <vt:lpstr> Mosque–Cathedral of Córdoba</vt:lpstr>
      <vt:lpstr> Mosque–Cathedral of Córdoba</vt:lpstr>
      <vt:lpstr> Mosque–Cathedral of Córdoba</vt:lpstr>
      <vt:lpstr> Mosque–Cathedral of Córdoba</vt:lpstr>
      <vt:lpstr> Mosque–Cathedral of Córdoba</vt:lpstr>
      <vt:lpstr> Mosque–Cathedral of Córdoba</vt:lpstr>
      <vt:lpstr> Mosque–Cathedral of Córdoba</vt:lpstr>
      <vt:lpstr> Mosque–Cathedral of Córdoba</vt:lpstr>
      <vt:lpstr> Mosque–Cathedral of Córdoba</vt:lpstr>
      <vt:lpstr> Mosque–Cathedral of Córdoba</vt:lpstr>
      <vt:lpstr>Review – Struggles</vt:lpstr>
      <vt:lpstr>Next Steps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Model-Driven Development of User Interfaces integrating HCI Patterns</dc:title>
  <dc:creator>Bastian</dc:creator>
  <cp:lastModifiedBy>Julian Karch</cp:lastModifiedBy>
  <cp:revision>794</cp:revision>
  <cp:lastPrinted>2015-11-30T09:54:05Z</cp:lastPrinted>
  <dcterms:created xsi:type="dcterms:W3CDTF">2015-06-06T14:44:57Z</dcterms:created>
  <dcterms:modified xsi:type="dcterms:W3CDTF">2023-01-17T23:28:28Z</dcterms:modified>
</cp:coreProperties>
</file>